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2"/>
  </p:notesMasterIdLst>
  <p:handoutMasterIdLst>
    <p:handoutMasterId r:id="rId53"/>
  </p:handoutMasterIdLst>
  <p:sldIdLst>
    <p:sldId id="264" r:id="rId2"/>
    <p:sldId id="265" r:id="rId3"/>
    <p:sldId id="313" r:id="rId4"/>
    <p:sldId id="314" r:id="rId5"/>
    <p:sldId id="315" r:id="rId6"/>
    <p:sldId id="316" r:id="rId7"/>
    <p:sldId id="318" r:id="rId8"/>
    <p:sldId id="277" r:id="rId9"/>
    <p:sldId id="319" r:id="rId10"/>
    <p:sldId id="320" r:id="rId11"/>
    <p:sldId id="321" r:id="rId12"/>
    <p:sldId id="322" r:id="rId13"/>
    <p:sldId id="323" r:id="rId14"/>
    <p:sldId id="324" r:id="rId15"/>
    <p:sldId id="325" r:id="rId16"/>
    <p:sldId id="326" r:id="rId17"/>
    <p:sldId id="328" r:id="rId18"/>
    <p:sldId id="327" r:id="rId19"/>
    <p:sldId id="330" r:id="rId20"/>
    <p:sldId id="329" r:id="rId21"/>
    <p:sldId id="331" r:id="rId22"/>
    <p:sldId id="332" r:id="rId23"/>
    <p:sldId id="333" r:id="rId24"/>
    <p:sldId id="334" r:id="rId25"/>
    <p:sldId id="335" r:id="rId26"/>
    <p:sldId id="336" r:id="rId27"/>
    <p:sldId id="337" r:id="rId28"/>
    <p:sldId id="338" r:id="rId29"/>
    <p:sldId id="339" r:id="rId30"/>
    <p:sldId id="340" r:id="rId31"/>
    <p:sldId id="317" r:id="rId32"/>
    <p:sldId id="341" r:id="rId33"/>
    <p:sldId id="342" r:id="rId34"/>
    <p:sldId id="343" r:id="rId35"/>
    <p:sldId id="344" r:id="rId36"/>
    <p:sldId id="350" r:id="rId37"/>
    <p:sldId id="351" r:id="rId38"/>
    <p:sldId id="352" r:id="rId39"/>
    <p:sldId id="353" r:id="rId40"/>
    <p:sldId id="345" r:id="rId41"/>
    <p:sldId id="346" r:id="rId42"/>
    <p:sldId id="347" r:id="rId43"/>
    <p:sldId id="348" r:id="rId44"/>
    <p:sldId id="349" r:id="rId45"/>
    <p:sldId id="354" r:id="rId46"/>
    <p:sldId id="355" r:id="rId47"/>
    <p:sldId id="306" r:id="rId48"/>
    <p:sldId id="310" r:id="rId49"/>
    <p:sldId id="311" r:id="rId50"/>
    <p:sldId id="312"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6395"/>
  </p:normalViewPr>
  <p:slideViewPr>
    <p:cSldViewPr snapToGrid="0" snapToObjects="1">
      <p:cViewPr varScale="1">
        <p:scale>
          <a:sx n="109" d="100"/>
          <a:sy n="109" d="100"/>
        </p:scale>
        <p:origin x="546"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a:p>
        </p:txBody>
      </p:sp>
    </p:spTree>
    <p:extLst>
      <p:ext uri="{BB962C8B-B14F-4D97-AF65-F5344CB8AC3E}">
        <p14:creationId xmlns:p14="http://schemas.microsoft.com/office/powerpoint/2010/main" val="1295302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indent="0">
              <a:buFontTx/>
              <a:buNone/>
            </a:pPr>
            <a:r>
              <a:rPr lang="en-US" dirty="0"/>
              <a:t>Use the Self-Assessment question to encourage students to evaluate their progress or goals in the course, as well as determine how they might apply their learning or grow as an individual.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a:p>
        </p:txBody>
      </p:sp>
    </p:spTree>
    <p:extLst>
      <p:ext uri="{BB962C8B-B14F-4D97-AF65-F5344CB8AC3E}">
        <p14:creationId xmlns:p14="http://schemas.microsoft.com/office/powerpoint/2010/main" val="191420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 </a:t>
            </a:r>
            <a:br>
              <a:rPr lang="en-US" dirty="0"/>
            </a:br>
            <a:r>
              <a:rPr lang="en-US" dirty="0"/>
              <a:t>Reiterate the learning objectives for the lesson. </a:t>
            </a:r>
            <a:r>
              <a:rPr lang="en-US"/>
              <a:t>Students should use this information to guide their studies and reinforcement of new concepts. </a:t>
            </a:r>
          </a:p>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50</a:t>
            </a:fld>
            <a:endParaRPr lang="en-US"/>
          </a:p>
        </p:txBody>
      </p:sp>
    </p:spTree>
    <p:extLst>
      <p:ext uri="{BB962C8B-B14F-4D97-AF65-F5344CB8AC3E}">
        <p14:creationId xmlns:p14="http://schemas.microsoft.com/office/powerpoint/2010/main" val="246018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206804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Instructions:</a:t>
            </a:r>
            <a:br>
              <a:rPr lang="en-US" dirty="0"/>
            </a:br>
            <a:r>
              <a:rPr lang="en-US" dirty="0"/>
              <a:t>Briefly review with students the major concepts you will be covering during this class. There is one objective for every major A-head section of the chapter.</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dirty="0"/>
          </a:p>
        </p:txBody>
      </p:sp>
    </p:spTree>
    <p:extLst>
      <p:ext uri="{BB962C8B-B14F-4D97-AF65-F5344CB8AC3E}">
        <p14:creationId xmlns:p14="http://schemas.microsoft.com/office/powerpoint/2010/main" val="410594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a:p>
        </p:txBody>
      </p:sp>
    </p:spTree>
    <p:extLst>
      <p:ext uri="{BB962C8B-B14F-4D97-AF65-F5344CB8AC3E}">
        <p14:creationId xmlns:p14="http://schemas.microsoft.com/office/powerpoint/2010/main" val="169617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a:p>
        </p:txBody>
      </p:sp>
    </p:spTree>
    <p:extLst>
      <p:ext uri="{BB962C8B-B14F-4D97-AF65-F5344CB8AC3E}">
        <p14:creationId xmlns:p14="http://schemas.microsoft.com/office/powerpoint/2010/main" val="218223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38</a:t>
            </a:fld>
            <a:endParaRPr lang="en-US"/>
          </a:p>
        </p:txBody>
      </p:sp>
    </p:spTree>
    <p:extLst>
      <p:ext uri="{BB962C8B-B14F-4D97-AF65-F5344CB8AC3E}">
        <p14:creationId xmlns:p14="http://schemas.microsoft.com/office/powerpoint/2010/main" val="122780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Knowledge Check questions to periodically pose a question to students during class to gauge how well they can recall the material that was presented.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a:p>
        </p:txBody>
      </p:sp>
    </p:spTree>
    <p:extLst>
      <p:ext uri="{BB962C8B-B14F-4D97-AF65-F5344CB8AC3E}">
        <p14:creationId xmlns:p14="http://schemas.microsoft.com/office/powerpoint/2010/main" val="313400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the Think, Pair, Share activity to encourage students to solve problems collaboratively and to apply the real-world skill of evaluating, modifying, and debugging code created by another programmer. </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47</a:t>
            </a:fld>
            <a:endParaRPr lang="en-US"/>
          </a:p>
        </p:txBody>
      </p:sp>
    </p:spTree>
    <p:extLst>
      <p:ext uri="{BB962C8B-B14F-4D97-AF65-F5344CB8AC3E}">
        <p14:creationId xmlns:p14="http://schemas.microsoft.com/office/powerpoint/2010/main" val="167971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Discussion activity to encourage group conversation about a related topic of interest.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48</a:t>
            </a:fld>
            <a:endParaRPr lang="en-US"/>
          </a:p>
        </p:txBody>
      </p:sp>
    </p:spTree>
    <p:extLst>
      <p:ext uri="{BB962C8B-B14F-4D97-AF65-F5344CB8AC3E}">
        <p14:creationId xmlns:p14="http://schemas.microsoft.com/office/powerpoint/2010/main" val="4066190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0000"/>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000000"/>
              </a:buClr>
              <a:buSzTx/>
              <a:buFont typeface="Arial" charset="0"/>
              <a:buChar char="•"/>
              <a:tabLst/>
              <a:defRPr sz="2000" baseline="0">
                <a:solidFill>
                  <a:srgbClr val="000000"/>
                </a:solidFill>
              </a:defRPr>
            </a:lvl2pPr>
            <a:lvl3pPr marL="1143000" indent="-228600">
              <a:buClr>
                <a:srgbClr val="000000"/>
              </a:buClr>
              <a:buFont typeface="Arial" charset="0"/>
              <a:buChar char="•"/>
              <a:defRPr sz="2000">
                <a:solidFill>
                  <a:srgbClr val="000000"/>
                </a:solidFill>
              </a:defRPr>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1"/>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2"/>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0000"/>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Carey/</a:t>
            </a:r>
            <a:r>
              <a:rPr lang="en-US" dirty="0" err="1"/>
              <a:t>Vodnik</a:t>
            </a:r>
            <a:r>
              <a:rPr lang="en-US" dirty="0"/>
              <a:t>, </a:t>
            </a:r>
            <a:r>
              <a:rPr lang="en-US" i="1" dirty="0"/>
              <a:t>]</a:t>
            </a:r>
            <a:r>
              <a:rPr lang="en-US" i="1" dirty="0" err="1"/>
              <a:t>avaScript</a:t>
            </a:r>
            <a:r>
              <a:rPr lang="en-US" i="1" dirty="0"/>
              <a:t> for Web Warriors</a:t>
            </a:r>
            <a:r>
              <a:rPr lang="en-US" dirty="0"/>
              <a:t>, 7th Edition. © 2022 Cengage. All Rights Reserved. May not be scanned, copied or duplicated, or posted to a publicly accessible website, in whole or in part.</a:t>
            </a:r>
          </a:p>
        </p:txBody>
      </p:sp>
      <p:pic>
        <p:nvPicPr>
          <p:cNvPr id="10" name="Picture Placeholder 2">
            <a:extLst>
              <a:ext uri="{FF2B5EF4-FFF2-40B4-BE49-F238E27FC236}">
                <a16:creationId xmlns:a16="http://schemas.microsoft.com/office/drawing/2014/main" id="{E2FB7E6B-01B2-482E-AF89-656D6BFFC3C9}"/>
              </a:ext>
              <a:ext uri="{C183D7F6-B498-43B3-948B-1728B52AA6E4}">
                <adec:decorative xmlns:adec="http://schemas.microsoft.com/office/drawing/2017/decorative" val="1"/>
              </a:ext>
            </a:extLst>
          </p:cNvPr>
          <p:cNvPicPr>
            <a:picLocks noChangeAspect="1"/>
          </p:cNvPicPr>
          <p:nvPr userDrawn="1"/>
        </p:nvPicPr>
        <p:blipFill>
          <a:blip r:embed="rId4"/>
          <a:srcRect l="470" r="470"/>
          <a:stretch>
            <a:fillRect/>
          </a:stretch>
        </p:blipFill>
        <p:spPr bwMode="auto">
          <a:xfrm>
            <a:off x="246063" y="314482"/>
            <a:ext cx="33432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Carey/Vodnik, </a:t>
            </a:r>
            <a:r>
              <a:rPr kumimoji="0" lang="en-US" sz="1400" b="0" i="1" u="none" strike="noStrike" kern="1200" cap="none" spc="0" normalizeH="0" baseline="0" noProof="0" dirty="0">
                <a:ln>
                  <a:noFill/>
                </a:ln>
                <a:solidFill>
                  <a:srgbClr val="004A78"/>
                </a:solidFill>
                <a:effectLst/>
                <a:uLnTx/>
                <a:uFillTx/>
                <a:latin typeface="arial" charset="0"/>
                <a:ea typeface="+mn-ea"/>
                <a:cs typeface="+mn-cs"/>
              </a:rPr>
              <a:t>JavaScript for Web Warriors</a:t>
            </a:r>
            <a:r>
              <a:rPr kumimoji="0" lang="en-US" sz="1400" b="0" i="0" u="none" strike="noStrike" kern="1200" cap="none" spc="0" normalizeH="0" baseline="0" noProof="0" dirty="0">
                <a:ln>
                  <a:noFill/>
                </a:ln>
                <a:solidFill>
                  <a:srgbClr val="004A78"/>
                </a:solidFill>
                <a:effectLst/>
                <a:uLnTx/>
                <a:uFillTx/>
                <a:latin typeface="arial" charset="0"/>
                <a:ea typeface="+mn-ea"/>
                <a:cs typeface="+mn-cs"/>
              </a:rPr>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Carey/Vodnik, </a:t>
            </a:r>
            <a:r>
              <a:rPr lang="en-US" i="1" dirty="0"/>
              <a:t>JavaScript for Web Warriors</a:t>
            </a:r>
            <a:r>
              <a:rPr lang="en-US" dirty="0"/>
              <a:t>, 7th Edition. © 2022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23382" y="2756895"/>
            <a:ext cx="6402684" cy="672105"/>
          </a:xfrm>
        </p:spPr>
        <p:txBody>
          <a:bodyPr/>
          <a:lstStyle/>
          <a:p>
            <a:r>
              <a:rPr lang="en-US" dirty="0"/>
              <a:t>JavaScript for Web Warriors, 7e</a:t>
            </a:r>
            <a:br>
              <a:rPr lang="en-US" dirty="0"/>
            </a:br>
            <a:br>
              <a:rPr lang="en-US" dirty="0"/>
            </a:br>
            <a:r>
              <a:rPr lang="en-US" dirty="0"/>
              <a:t>Chapter 3: Building Arrays and Controlling Flow</a:t>
            </a:r>
          </a:p>
        </p:txBody>
      </p:sp>
      <p:sp>
        <p:nvSpPr>
          <p:cNvPr id="8" name="Footer Placeholder 7"/>
          <p:cNvSpPr>
            <a:spLocks noGrp="1"/>
          </p:cNvSpPr>
          <p:nvPr>
            <p:ph type="ftr" sz="quarter" idx="3"/>
          </p:nvPr>
        </p:nvSpPr>
        <p:spPr/>
        <p:txBody>
          <a:bodyPr/>
          <a:lstStyle/>
          <a:p>
            <a:r>
              <a:rPr lang="en-US" dirty="0"/>
              <a:t>Carey/Vodnik</a:t>
            </a:r>
            <a:r>
              <a:rPr lang="en-US" i="1" dirty="0"/>
              <a:t>, JavaScript for Web Warriors,</a:t>
            </a:r>
            <a:r>
              <a:rPr lang="en-US" dirty="0"/>
              <a:t> 7th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328-2CB4-844D-BB2C-48C46F22FE9A}"/>
              </a:ext>
            </a:extLst>
          </p:cNvPr>
          <p:cNvSpPr>
            <a:spLocks noGrp="1"/>
          </p:cNvSpPr>
          <p:nvPr>
            <p:ph type="title"/>
          </p:nvPr>
        </p:nvSpPr>
        <p:spPr/>
        <p:txBody>
          <a:bodyPr/>
          <a:lstStyle/>
          <a:p>
            <a:r>
              <a:rPr lang="en-US" dirty="0"/>
              <a:t>Exploring HTML Collections (1 of 2)</a:t>
            </a:r>
          </a:p>
        </p:txBody>
      </p:sp>
      <p:sp>
        <p:nvSpPr>
          <p:cNvPr id="3" name="Text Placeholder 2">
            <a:extLst>
              <a:ext uri="{FF2B5EF4-FFF2-40B4-BE49-F238E27FC236}">
                <a16:creationId xmlns:a16="http://schemas.microsoft.com/office/drawing/2014/main" id="{20A8F122-2D8D-A74F-8A15-71EAD07AE168}"/>
              </a:ext>
            </a:extLst>
          </p:cNvPr>
          <p:cNvSpPr>
            <a:spLocks noGrp="1"/>
          </p:cNvSpPr>
          <p:nvPr>
            <p:ph type="body" sz="quarter" idx="17"/>
          </p:nvPr>
        </p:nvSpPr>
        <p:spPr>
          <a:xfrm>
            <a:off x="743576" y="1320247"/>
            <a:ext cx="10711543" cy="672105"/>
          </a:xfrm>
        </p:spPr>
        <p:txBody>
          <a:bodyPr/>
          <a:lstStyle/>
          <a:p>
            <a:r>
              <a:rPr lang="en-US" dirty="0"/>
              <a:t>The DOM organizes HTML elements into collections where each element is an </a:t>
            </a:r>
            <a:r>
              <a:rPr lang="en-US" b="1" dirty="0">
                <a:solidFill>
                  <a:srgbClr val="004A78"/>
                </a:solidFill>
              </a:rPr>
              <a:t>HTML Collection Object</a:t>
            </a:r>
          </a:p>
        </p:txBody>
      </p:sp>
      <p:graphicFrame>
        <p:nvGraphicFramePr>
          <p:cNvPr id="4" name="Table 3">
            <a:extLst>
              <a:ext uri="{FF2B5EF4-FFF2-40B4-BE49-F238E27FC236}">
                <a16:creationId xmlns:a16="http://schemas.microsoft.com/office/drawing/2014/main" id="{372D0A55-C571-4F48-BE0B-AD6208E4B74A}"/>
              </a:ext>
            </a:extLst>
          </p:cNvPr>
          <p:cNvGraphicFramePr>
            <a:graphicFrameLocks noGrp="1"/>
          </p:cNvGraphicFramePr>
          <p:nvPr>
            <p:extLst>
              <p:ext uri="{D42A27DB-BD31-4B8C-83A1-F6EECF244321}">
                <p14:modId xmlns:p14="http://schemas.microsoft.com/office/powerpoint/2010/main" val="4185686792"/>
              </p:ext>
            </p:extLst>
          </p:nvPr>
        </p:nvGraphicFramePr>
        <p:xfrm>
          <a:off x="838201" y="2150903"/>
          <a:ext cx="10515600" cy="4079240"/>
        </p:xfrm>
        <a:graphic>
          <a:graphicData uri="http://schemas.openxmlformats.org/drawingml/2006/table">
            <a:tbl>
              <a:tblPr firstRow="1" bandRow="1">
                <a:tableStyleId>{5C22544A-7EE6-4342-B048-85BDC9FD1C3A}</a:tableStyleId>
              </a:tblPr>
              <a:tblGrid>
                <a:gridCol w="4230756">
                  <a:extLst>
                    <a:ext uri="{9D8B030D-6E8A-4147-A177-3AD203B41FA5}">
                      <a16:colId xmlns:a16="http://schemas.microsoft.com/office/drawing/2014/main" val="1984721429"/>
                    </a:ext>
                  </a:extLst>
                </a:gridCol>
                <a:gridCol w="6284844">
                  <a:extLst>
                    <a:ext uri="{9D8B030D-6E8A-4147-A177-3AD203B41FA5}">
                      <a16:colId xmlns:a16="http://schemas.microsoft.com/office/drawing/2014/main" val="251434125"/>
                    </a:ext>
                  </a:extLst>
                </a:gridCol>
              </a:tblGrid>
              <a:tr h="370840">
                <a:tc>
                  <a:txBody>
                    <a:bodyPr/>
                    <a:lstStyle/>
                    <a:p>
                      <a:r>
                        <a:rPr lang="en-US" dirty="0"/>
                        <a:t>HTML Collection</a:t>
                      </a:r>
                    </a:p>
                  </a:txBody>
                  <a:tcPr/>
                </a:tc>
                <a:tc>
                  <a:txBody>
                    <a:bodyPr/>
                    <a:lstStyle/>
                    <a:p>
                      <a:r>
                        <a:rPr lang="en-US" dirty="0"/>
                        <a:t>Collection of</a:t>
                      </a:r>
                    </a:p>
                  </a:txBody>
                  <a:tcPr/>
                </a:tc>
                <a:extLst>
                  <a:ext uri="{0D108BD9-81ED-4DB2-BD59-A6C34878D82A}">
                    <a16:rowId xmlns:a16="http://schemas.microsoft.com/office/drawing/2014/main" val="1553694216"/>
                  </a:ext>
                </a:extLst>
              </a:tr>
              <a:tr h="370840">
                <a:tc>
                  <a:txBody>
                    <a:bodyPr/>
                    <a:lstStyle/>
                    <a:p>
                      <a:r>
                        <a:rPr lang="en-US" sz="1700" dirty="0">
                          <a:latin typeface="Courier New" panose="02070309020205020404" pitchFamily="49" charset="0"/>
                          <a:cs typeface="Courier New" panose="02070309020205020404" pitchFamily="49" charset="0"/>
                        </a:rPr>
                        <a:t>embeds</a:t>
                      </a:r>
                    </a:p>
                  </a:txBody>
                  <a:tcPr/>
                </a:tc>
                <a:tc>
                  <a:txBody>
                    <a:bodyPr/>
                    <a:lstStyle/>
                    <a:p>
                      <a:r>
                        <a:rPr lang="en-US" sz="1700" dirty="0">
                          <a:latin typeface="Courier New" panose="02070309020205020404" pitchFamily="49" charset="0"/>
                          <a:cs typeface="Courier New" panose="02070309020205020404" pitchFamily="49" charset="0"/>
                        </a:rPr>
                        <a:t>&lt;embed&gt;</a:t>
                      </a:r>
                      <a:r>
                        <a:rPr lang="en-US" sz="1700" dirty="0"/>
                        <a:t> elements in the document</a:t>
                      </a:r>
                    </a:p>
                  </a:txBody>
                  <a:tcPr/>
                </a:tc>
                <a:extLst>
                  <a:ext uri="{0D108BD9-81ED-4DB2-BD59-A6C34878D82A}">
                    <a16:rowId xmlns:a16="http://schemas.microsoft.com/office/drawing/2014/main" val="1413750051"/>
                  </a:ext>
                </a:extLst>
              </a:tr>
              <a:tr h="370840">
                <a:tc>
                  <a:txBody>
                    <a:bodyPr/>
                    <a:lstStyle/>
                    <a:p>
                      <a:r>
                        <a:rPr lang="en-US" sz="1700" dirty="0">
                          <a:latin typeface="Courier New" panose="02070309020205020404" pitchFamily="49" charset="0"/>
                          <a:cs typeface="Courier New" panose="02070309020205020404" pitchFamily="49" charset="0"/>
                        </a:rPr>
                        <a:t>forms</a:t>
                      </a:r>
                    </a:p>
                  </a:txBody>
                  <a:tcPr/>
                </a:tc>
                <a:tc>
                  <a:txBody>
                    <a:bodyPr/>
                    <a:lstStyle/>
                    <a:p>
                      <a:r>
                        <a:rPr lang="en-US" sz="1700" dirty="0">
                          <a:latin typeface="Courier New" panose="02070309020205020404" pitchFamily="49" charset="0"/>
                          <a:cs typeface="Courier New" panose="02070309020205020404" pitchFamily="49" charset="0"/>
                        </a:rPr>
                        <a:t>&lt;form&gt;</a:t>
                      </a:r>
                      <a:r>
                        <a:rPr lang="en-US" sz="1700" dirty="0"/>
                        <a:t> elements in the document</a:t>
                      </a:r>
                    </a:p>
                  </a:txBody>
                  <a:tcPr/>
                </a:tc>
                <a:extLst>
                  <a:ext uri="{0D108BD9-81ED-4DB2-BD59-A6C34878D82A}">
                    <a16:rowId xmlns:a16="http://schemas.microsoft.com/office/drawing/2014/main" val="1785183614"/>
                  </a:ext>
                </a:extLst>
              </a:tr>
              <a:tr h="370840">
                <a:tc>
                  <a:txBody>
                    <a:bodyPr/>
                    <a:lstStyle/>
                    <a:p>
                      <a:r>
                        <a:rPr lang="en-US" sz="1700" dirty="0">
                          <a:latin typeface="Courier New" panose="02070309020205020404" pitchFamily="49" charset="0"/>
                          <a:cs typeface="Courier New" panose="02070309020205020404" pitchFamily="49" charset="0"/>
                        </a:rPr>
                        <a:t>form.elements</a:t>
                      </a:r>
                    </a:p>
                  </a:txBody>
                  <a:tcPr/>
                </a:tc>
                <a:tc>
                  <a:txBody>
                    <a:bodyPr/>
                    <a:lstStyle/>
                    <a:p>
                      <a:r>
                        <a:rPr lang="en-US" sz="1700" dirty="0"/>
                        <a:t>Elements within a web form</a:t>
                      </a:r>
                    </a:p>
                  </a:txBody>
                  <a:tcPr/>
                </a:tc>
                <a:extLst>
                  <a:ext uri="{0D108BD9-81ED-4DB2-BD59-A6C34878D82A}">
                    <a16:rowId xmlns:a16="http://schemas.microsoft.com/office/drawing/2014/main" val="322631661"/>
                  </a:ext>
                </a:extLst>
              </a:tr>
              <a:tr h="370840">
                <a:tc>
                  <a:txBody>
                    <a:bodyPr/>
                    <a:lstStyle/>
                    <a:p>
                      <a:r>
                        <a:rPr lang="en-US" sz="1700" dirty="0">
                          <a:latin typeface="Courier New" panose="02070309020205020404" pitchFamily="49" charset="0"/>
                          <a:cs typeface="Courier New" panose="02070309020205020404" pitchFamily="49" charset="0"/>
                        </a:rPr>
                        <a:t>getElementsByClassName(</a:t>
                      </a:r>
                      <a:r>
                        <a:rPr lang="en-US" sz="1700" i="1" dirty="0">
                          <a:latin typeface="Courier New" panose="02070309020205020404" pitchFamily="49" charset="0"/>
                          <a:cs typeface="Courier New" panose="02070309020205020404" pitchFamily="49" charset="0"/>
                        </a:rPr>
                        <a:t>class</a:t>
                      </a:r>
                      <a:r>
                        <a:rPr lang="en-US" sz="1700" dirty="0">
                          <a:latin typeface="Courier New" panose="02070309020205020404" pitchFamily="49" charset="0"/>
                          <a:cs typeface="Courier New" panose="02070309020205020404" pitchFamily="49" charset="0"/>
                        </a:rPr>
                        <a:t>)</a:t>
                      </a:r>
                    </a:p>
                  </a:txBody>
                  <a:tcPr/>
                </a:tc>
                <a:tc>
                  <a:txBody>
                    <a:bodyPr/>
                    <a:lstStyle/>
                    <a:p>
                      <a:r>
                        <a:rPr lang="en-US" sz="1700" dirty="0"/>
                        <a:t>Elements in the document with belonging to the class </a:t>
                      </a:r>
                      <a:r>
                        <a:rPr lang="en-US" sz="1700" i="1" dirty="0">
                          <a:latin typeface="Courier New" panose="02070309020205020404" pitchFamily="49" charset="0"/>
                          <a:cs typeface="Courier New" panose="02070309020205020404" pitchFamily="49" charset="0"/>
                        </a:rPr>
                        <a:t>class</a:t>
                      </a:r>
                    </a:p>
                  </a:txBody>
                  <a:tcPr/>
                </a:tc>
                <a:extLst>
                  <a:ext uri="{0D108BD9-81ED-4DB2-BD59-A6C34878D82A}">
                    <a16:rowId xmlns:a16="http://schemas.microsoft.com/office/drawing/2014/main" val="3934754933"/>
                  </a:ext>
                </a:extLst>
              </a:tr>
              <a:tr h="370840">
                <a:tc>
                  <a:txBody>
                    <a:bodyPr/>
                    <a:lstStyle/>
                    <a:p>
                      <a:r>
                        <a:rPr lang="en-US" sz="1700" dirty="0">
                          <a:latin typeface="Courier New" panose="02070309020205020404" pitchFamily="49" charset="0"/>
                          <a:cs typeface="Courier New" panose="02070309020205020404" pitchFamily="49" charset="0"/>
                        </a:rPr>
                        <a:t>getElementsByName(</a:t>
                      </a:r>
                      <a:r>
                        <a:rPr lang="en-US" sz="1700" i="1" dirty="0">
                          <a:latin typeface="Courier New" panose="02070309020205020404" pitchFamily="49" charset="0"/>
                          <a:cs typeface="Courier New" panose="02070309020205020404" pitchFamily="49" charset="0"/>
                        </a:rPr>
                        <a:t>name</a:t>
                      </a:r>
                      <a:r>
                        <a:rPr lang="en-US" sz="1700" dirty="0">
                          <a:latin typeface="Courier New" panose="02070309020205020404" pitchFamily="49" charset="0"/>
                          <a:cs typeface="Courier New" panose="02070309020205020404" pitchFamily="49" charset="0"/>
                        </a:rPr>
                        <a:t>)</a:t>
                      </a:r>
                    </a:p>
                  </a:txBody>
                  <a:tcPr/>
                </a:tc>
                <a:tc>
                  <a:txBody>
                    <a:bodyPr/>
                    <a:lstStyle/>
                    <a:p>
                      <a:r>
                        <a:rPr lang="en-US" sz="1700" dirty="0"/>
                        <a:t>Elements in the document with a </a:t>
                      </a:r>
                      <a:r>
                        <a:rPr lang="en-US" sz="1700" dirty="0">
                          <a:latin typeface="Courier New" panose="02070309020205020404" pitchFamily="49" charset="0"/>
                          <a:cs typeface="Courier New" panose="02070309020205020404" pitchFamily="49" charset="0"/>
                        </a:rPr>
                        <a:t>name</a:t>
                      </a:r>
                      <a:r>
                        <a:rPr lang="en-US" sz="1700" dirty="0"/>
                        <a:t> attribute equal to </a:t>
                      </a:r>
                      <a:r>
                        <a:rPr lang="en-US" sz="1700" i="1" dirty="0">
                          <a:latin typeface="Courier New" panose="02070309020205020404" pitchFamily="49" charset="0"/>
                          <a:cs typeface="Courier New" panose="02070309020205020404" pitchFamily="49" charset="0"/>
                        </a:rPr>
                        <a:t>name</a:t>
                      </a:r>
                    </a:p>
                  </a:txBody>
                  <a:tcPr/>
                </a:tc>
                <a:extLst>
                  <a:ext uri="{0D108BD9-81ED-4DB2-BD59-A6C34878D82A}">
                    <a16:rowId xmlns:a16="http://schemas.microsoft.com/office/drawing/2014/main" val="4178954015"/>
                  </a:ext>
                </a:extLst>
              </a:tr>
              <a:tr h="370840">
                <a:tc>
                  <a:txBody>
                    <a:bodyPr/>
                    <a:lstStyle/>
                    <a:p>
                      <a:r>
                        <a:rPr lang="en-US" sz="1700" dirty="0">
                          <a:latin typeface="Courier New" panose="02070309020205020404" pitchFamily="49" charset="0"/>
                          <a:cs typeface="Courier New" panose="02070309020205020404" pitchFamily="49" charset="0"/>
                        </a:rPr>
                        <a:t>getElementsByTagName(</a:t>
                      </a:r>
                      <a:r>
                        <a:rPr lang="en-US" sz="1700" i="1" dirty="0">
                          <a:latin typeface="Courier New" panose="02070309020205020404" pitchFamily="49" charset="0"/>
                          <a:cs typeface="Courier New" panose="02070309020205020404" pitchFamily="49" charset="0"/>
                        </a:rPr>
                        <a:t>tag</a:t>
                      </a:r>
                      <a:r>
                        <a:rPr lang="en-US" sz="1700" dirty="0">
                          <a:latin typeface="Courier New" panose="02070309020205020404" pitchFamily="49" charset="0"/>
                          <a:cs typeface="Courier New" panose="02070309020205020404" pitchFamily="49" charset="0"/>
                        </a:rPr>
                        <a:t>)</a:t>
                      </a:r>
                    </a:p>
                  </a:txBody>
                  <a:tcPr/>
                </a:tc>
                <a:tc>
                  <a:txBody>
                    <a:bodyPr/>
                    <a:lstStyle/>
                    <a:p>
                      <a:r>
                        <a:rPr lang="en-US" sz="1700" dirty="0"/>
                        <a:t>Elements in the document with a tag name equal to </a:t>
                      </a:r>
                      <a:r>
                        <a:rPr lang="en-US" sz="1700" i="1" dirty="0">
                          <a:latin typeface="Courier New" panose="02070309020205020404" pitchFamily="49" charset="0"/>
                          <a:cs typeface="Courier New" panose="02070309020205020404" pitchFamily="49" charset="0"/>
                        </a:rPr>
                        <a:t>tag</a:t>
                      </a:r>
                    </a:p>
                  </a:txBody>
                  <a:tcPr/>
                </a:tc>
                <a:extLst>
                  <a:ext uri="{0D108BD9-81ED-4DB2-BD59-A6C34878D82A}">
                    <a16:rowId xmlns:a16="http://schemas.microsoft.com/office/drawing/2014/main" val="946620329"/>
                  </a:ext>
                </a:extLst>
              </a:tr>
              <a:tr h="370840">
                <a:tc>
                  <a:txBody>
                    <a:bodyPr/>
                    <a:lstStyle/>
                    <a:p>
                      <a:r>
                        <a:rPr lang="en-US" sz="1700" dirty="0">
                          <a:latin typeface="Courier New" panose="02070309020205020404" pitchFamily="49" charset="0"/>
                          <a:cs typeface="Courier New" panose="02070309020205020404" pitchFamily="49" charset="0"/>
                        </a:rPr>
                        <a:t>images</a:t>
                      </a:r>
                    </a:p>
                  </a:txBody>
                  <a:tcPr/>
                </a:tc>
                <a:tc>
                  <a:txBody>
                    <a:bodyPr/>
                    <a:lstStyle/>
                    <a:p>
                      <a:r>
                        <a:rPr lang="en-US" sz="1700" dirty="0">
                          <a:latin typeface="Courier New" panose="02070309020205020404" pitchFamily="49" charset="0"/>
                          <a:cs typeface="Courier New" panose="02070309020205020404" pitchFamily="49" charset="0"/>
                        </a:rPr>
                        <a:t>&lt;img&gt;</a:t>
                      </a:r>
                      <a:r>
                        <a:rPr lang="en-US" sz="1700" dirty="0"/>
                        <a:t> elements in the document</a:t>
                      </a:r>
                    </a:p>
                  </a:txBody>
                  <a:tcPr/>
                </a:tc>
                <a:extLst>
                  <a:ext uri="{0D108BD9-81ED-4DB2-BD59-A6C34878D82A}">
                    <a16:rowId xmlns:a16="http://schemas.microsoft.com/office/drawing/2014/main" val="582042656"/>
                  </a:ext>
                </a:extLst>
              </a:tr>
              <a:tr h="370840">
                <a:tc>
                  <a:txBody>
                    <a:bodyPr/>
                    <a:lstStyle/>
                    <a:p>
                      <a:r>
                        <a:rPr lang="en-US" sz="1700" dirty="0">
                          <a:latin typeface="Courier New" panose="02070309020205020404" pitchFamily="49" charset="0"/>
                          <a:cs typeface="Courier New" panose="02070309020205020404" pitchFamily="49" charset="0"/>
                        </a:rPr>
                        <a:t>links</a:t>
                      </a:r>
                    </a:p>
                  </a:txBody>
                  <a:tcPr/>
                </a:tc>
                <a:tc>
                  <a:txBody>
                    <a:bodyPr/>
                    <a:lstStyle/>
                    <a:p>
                      <a:r>
                        <a:rPr lang="en-US" sz="1700" dirty="0">
                          <a:latin typeface="Courier New" panose="02070309020205020404" pitchFamily="49" charset="0"/>
                          <a:cs typeface="Courier New" panose="02070309020205020404" pitchFamily="49" charset="0"/>
                        </a:rPr>
                        <a:t>&lt;a&gt;</a:t>
                      </a:r>
                      <a:r>
                        <a:rPr lang="en-US" sz="1700" dirty="0"/>
                        <a:t> elements and </a:t>
                      </a:r>
                      <a:r>
                        <a:rPr lang="en-US" sz="1700" dirty="0">
                          <a:latin typeface="Courier New" panose="02070309020205020404" pitchFamily="49" charset="0"/>
                          <a:cs typeface="Courier New" panose="02070309020205020404" pitchFamily="49" charset="0"/>
                        </a:rPr>
                        <a:t>&lt;area&gt;</a:t>
                      </a:r>
                      <a:r>
                        <a:rPr lang="en-US" sz="1700" dirty="0"/>
                        <a:t> elements with a </a:t>
                      </a:r>
                      <a:r>
                        <a:rPr lang="en-US" sz="1700" dirty="0">
                          <a:latin typeface="Courier New" panose="02070309020205020404" pitchFamily="49" charset="0"/>
                          <a:cs typeface="Courier New" panose="02070309020205020404" pitchFamily="49" charset="0"/>
                        </a:rPr>
                        <a:t>href</a:t>
                      </a:r>
                      <a:r>
                        <a:rPr lang="en-US" sz="1700" dirty="0"/>
                        <a:t> attribute</a:t>
                      </a:r>
                    </a:p>
                  </a:txBody>
                  <a:tcPr/>
                </a:tc>
                <a:extLst>
                  <a:ext uri="{0D108BD9-81ED-4DB2-BD59-A6C34878D82A}">
                    <a16:rowId xmlns:a16="http://schemas.microsoft.com/office/drawing/2014/main" val="1135537430"/>
                  </a:ext>
                </a:extLst>
              </a:tr>
              <a:tr h="370840">
                <a:tc>
                  <a:txBody>
                    <a:bodyPr/>
                    <a:lstStyle/>
                    <a:p>
                      <a:r>
                        <a:rPr lang="en-US" sz="1700" dirty="0">
                          <a:latin typeface="Courier New" panose="02070309020205020404" pitchFamily="49" charset="0"/>
                          <a:cs typeface="Courier New" panose="02070309020205020404" pitchFamily="49" charset="0"/>
                        </a:rPr>
                        <a:t>scripts</a:t>
                      </a:r>
                    </a:p>
                  </a:txBody>
                  <a:tcPr/>
                </a:tc>
                <a:tc>
                  <a:txBody>
                    <a:bodyPr/>
                    <a:lstStyle/>
                    <a:p>
                      <a:r>
                        <a:rPr lang="en-US" sz="1700" dirty="0">
                          <a:latin typeface="Courier New" panose="02070309020205020404" pitchFamily="49" charset="0"/>
                          <a:cs typeface="Courier New" panose="02070309020205020404" pitchFamily="49" charset="0"/>
                        </a:rPr>
                        <a:t>&lt;script&gt;</a:t>
                      </a:r>
                      <a:r>
                        <a:rPr lang="en-US" sz="1700" dirty="0"/>
                        <a:t> elements in the document</a:t>
                      </a:r>
                    </a:p>
                  </a:txBody>
                  <a:tcPr/>
                </a:tc>
                <a:extLst>
                  <a:ext uri="{0D108BD9-81ED-4DB2-BD59-A6C34878D82A}">
                    <a16:rowId xmlns:a16="http://schemas.microsoft.com/office/drawing/2014/main" val="3967656971"/>
                  </a:ext>
                </a:extLst>
              </a:tr>
              <a:tr h="370840">
                <a:tc>
                  <a:txBody>
                    <a:bodyPr/>
                    <a:lstStyle/>
                    <a:p>
                      <a:r>
                        <a:rPr lang="en-US" sz="1700" dirty="0">
                          <a:latin typeface="Courier New" panose="02070309020205020404" pitchFamily="49" charset="0"/>
                          <a:cs typeface="Courier New" panose="02070309020205020404" pitchFamily="49" charset="0"/>
                        </a:rPr>
                        <a:t>styleSheets</a:t>
                      </a:r>
                    </a:p>
                  </a:txBody>
                  <a:tcPr/>
                </a:tc>
                <a:tc>
                  <a:txBody>
                    <a:bodyPr/>
                    <a:lstStyle/>
                    <a:p>
                      <a:r>
                        <a:rPr lang="en-US" sz="1700" dirty="0"/>
                        <a:t>Stylesheet objects associated with the document</a:t>
                      </a:r>
                    </a:p>
                  </a:txBody>
                  <a:tcPr/>
                </a:tc>
                <a:extLst>
                  <a:ext uri="{0D108BD9-81ED-4DB2-BD59-A6C34878D82A}">
                    <a16:rowId xmlns:a16="http://schemas.microsoft.com/office/drawing/2014/main" val="3943756182"/>
                  </a:ext>
                </a:extLst>
              </a:tr>
            </a:tbl>
          </a:graphicData>
        </a:graphic>
      </p:graphicFrame>
    </p:spTree>
    <p:extLst>
      <p:ext uri="{BB962C8B-B14F-4D97-AF65-F5344CB8AC3E}">
        <p14:creationId xmlns:p14="http://schemas.microsoft.com/office/powerpoint/2010/main" val="153338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8EFA-9746-7D4A-A8F2-03766308A7B9}"/>
              </a:ext>
            </a:extLst>
          </p:cNvPr>
          <p:cNvSpPr>
            <a:spLocks noGrp="1"/>
          </p:cNvSpPr>
          <p:nvPr>
            <p:ph type="title"/>
          </p:nvPr>
        </p:nvSpPr>
        <p:spPr/>
        <p:txBody>
          <a:bodyPr/>
          <a:lstStyle/>
          <a:p>
            <a:r>
              <a:rPr lang="en-US" dirty="0"/>
              <a:t>Exploring HTML Collections (2 of 2)</a:t>
            </a:r>
          </a:p>
        </p:txBody>
      </p:sp>
      <p:sp>
        <p:nvSpPr>
          <p:cNvPr id="3" name="Text Placeholder 2">
            <a:extLst>
              <a:ext uri="{FF2B5EF4-FFF2-40B4-BE49-F238E27FC236}">
                <a16:creationId xmlns:a16="http://schemas.microsoft.com/office/drawing/2014/main" id="{AB0EE09D-F166-B848-AA4E-8FFAB70E36EA}"/>
              </a:ext>
            </a:extLst>
          </p:cNvPr>
          <p:cNvSpPr>
            <a:spLocks noGrp="1"/>
          </p:cNvSpPr>
          <p:nvPr>
            <p:ph type="body" sz="quarter" idx="17"/>
          </p:nvPr>
        </p:nvSpPr>
        <p:spPr/>
        <p:txBody>
          <a:bodyPr/>
          <a:lstStyle/>
          <a:p>
            <a:r>
              <a:rPr lang="en-US" dirty="0"/>
              <a:t>Referencing an element within a collection</a:t>
            </a:r>
          </a:p>
          <a:p>
            <a:pPr lvl="1"/>
            <a:r>
              <a:rPr lang="en-US" dirty="0"/>
              <a:t>Syntax: </a:t>
            </a:r>
            <a:r>
              <a:rPr lang="en-US" i="1" dirty="0">
                <a:latin typeface="Courier New" panose="02070309020205020404" pitchFamily="49" charset="0"/>
                <a:cs typeface="Courier New" panose="02070309020205020404" pitchFamily="49" charset="0"/>
              </a:rPr>
              <a:t>objects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idref</a:t>
            </a:r>
            <a:r>
              <a:rPr lang="en-US" dirty="0">
                <a:latin typeface="Courier New" panose="02070309020205020404" pitchFamily="49" charset="0"/>
                <a:cs typeface="Courier New" panose="02070309020205020404" pitchFamily="49" charset="0"/>
              </a:rPr>
              <a:t>]</a:t>
            </a:r>
            <a:r>
              <a:rPr lang="en-US" dirty="0"/>
              <a:t> or </a:t>
            </a:r>
            <a:r>
              <a:rPr lang="en-US" i="1" dirty="0">
                <a:latin typeface="Courier New" panose="02070309020205020404" pitchFamily="49" charset="0"/>
                <a:cs typeface="Courier New" panose="02070309020205020404" pitchFamily="49" charset="0"/>
              </a:rPr>
              <a:t>objects</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idref</a:t>
            </a:r>
          </a:p>
          <a:p>
            <a:pPr lvl="2"/>
            <a:r>
              <a:rPr lang="en-US" i="1" dirty="0">
                <a:latin typeface="Courier New" panose="02070309020205020404" pitchFamily="49" charset="0"/>
                <a:cs typeface="Courier New" panose="02070309020205020404" pitchFamily="49" charset="0"/>
              </a:rPr>
              <a:t>objects</a:t>
            </a:r>
            <a:r>
              <a:rPr lang="en-US" dirty="0"/>
              <a:t> is the HTML collection</a:t>
            </a:r>
          </a:p>
          <a:p>
            <a:pPr lvl="2"/>
            <a:r>
              <a:rPr lang="en-US" i="1" dirty="0">
                <a:latin typeface="Courier New" panose="02070309020205020404" pitchFamily="49" charset="0"/>
                <a:cs typeface="Courier New" panose="02070309020205020404" pitchFamily="49" charset="0"/>
              </a:rPr>
              <a:t>idref</a:t>
            </a:r>
            <a:r>
              <a:rPr lang="en-US" dirty="0"/>
              <a:t> is either an index number for the element's position or the value of the </a:t>
            </a:r>
            <a:r>
              <a:rPr lang="en-US" dirty="0">
                <a:latin typeface="Courier New" panose="02070309020205020404" pitchFamily="49" charset="0"/>
                <a:cs typeface="Courier New" panose="02070309020205020404" pitchFamily="49" charset="0"/>
              </a:rPr>
              <a:t>id</a:t>
            </a:r>
            <a:r>
              <a:rPr lang="en-US" dirty="0"/>
              <a:t> attribute assigned to the element</a:t>
            </a:r>
          </a:p>
          <a:p>
            <a:r>
              <a:rPr lang="en-US" dirty="0">
                <a:latin typeface="Arial" panose="020B0604020202020204" pitchFamily="34" charset="0"/>
                <a:cs typeface="Arial" panose="020B0604020202020204" pitchFamily="34" charset="0"/>
              </a:rPr>
              <a:t>Searching through the DOM</a:t>
            </a:r>
          </a:p>
          <a:p>
            <a:pPr lvl="1"/>
            <a:r>
              <a:rPr lang="en-US" dirty="0">
                <a:latin typeface="Arial" panose="020B0604020202020204" pitchFamily="34" charset="0"/>
                <a:cs typeface="Arial" panose="020B0604020202020204" pitchFamily="34" charset="0"/>
              </a:rPr>
              <a:t>Syntax for methods that form an HTML collection by searching through DOM elements:</a:t>
            </a:r>
            <a:br>
              <a:rPr lang="en-US" dirty="0">
                <a:latin typeface="Arial" panose="020B0604020202020204" pitchFamily="34" charset="0"/>
                <a:cs typeface="Arial" panose="020B0604020202020204" pitchFamily="34" charset="0"/>
              </a:rPr>
            </a:br>
            <a:r>
              <a:rPr lang="en-US" dirty="0">
                <a:latin typeface="Courier New" panose="02070309020205020404" pitchFamily="49" charset="0"/>
                <a:cs typeface="Courier New" panose="02070309020205020404" pitchFamily="49" charset="0"/>
              </a:rPr>
              <a:t>document.getElementsByClassName(</a:t>
            </a:r>
            <a:r>
              <a:rPr lang="en-US" i="1" dirty="0">
                <a:latin typeface="Courier New" panose="02070309020205020404" pitchFamily="49" charset="0"/>
                <a:cs typeface="Courier New" panose="02070309020205020404" pitchFamily="49" charset="0"/>
              </a:rPr>
              <a:t>class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document.getElementsByTagName(</a:t>
            </a:r>
            <a:r>
              <a:rPr lang="en-US" i="1" dirty="0">
                <a:latin typeface="Courier New" panose="02070309020205020404" pitchFamily="49" charset="0"/>
                <a:cs typeface="Courier New" panose="02070309020205020404" pitchFamily="49" charset="0"/>
              </a:rPr>
              <a:t>tag</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document.getElementsByName(</a:t>
            </a:r>
            <a:r>
              <a:rPr lang="en-US" i="1" dirty="0">
                <a:latin typeface="Courier New" panose="02070309020205020404" pitchFamily="49" charset="0"/>
                <a:cs typeface="Courier New" panose="02070309020205020404" pitchFamily="49" charset="0"/>
              </a:rPr>
              <a:t>name</a:t>
            </a:r>
            <a:r>
              <a:rPr lang="en-US" dirty="0">
                <a:latin typeface="Courier New" panose="02070309020205020404" pitchFamily="49" charset="0"/>
                <a:cs typeface="Courier New" panose="02070309020205020404" pitchFamily="49" charset="0"/>
              </a:rPr>
              <a:t>)</a:t>
            </a:r>
          </a:p>
          <a:p>
            <a:pPr lvl="1"/>
            <a:r>
              <a:rPr lang="en-US" dirty="0">
                <a:latin typeface="Arial" panose="020B0604020202020204" pitchFamily="34" charset="0"/>
                <a:cs typeface="Arial" panose="020B0604020202020204" pitchFamily="34" charset="0"/>
              </a:rPr>
              <a:t>Add the index in brackets to reference a particular element in the collection</a:t>
            </a:r>
          </a:p>
          <a:p>
            <a:pPr lvl="1"/>
            <a:r>
              <a:rPr lang="en-US" dirty="0">
                <a:latin typeface="Arial" panose="020B0604020202020204" pitchFamily="34" charset="0"/>
                <a:cs typeface="Arial" panose="020B0604020202020204" pitchFamily="34" charset="0"/>
              </a:rPr>
              <a:t>Nest the object reference to search within a specified part of the document, e.g.:</a:t>
            </a:r>
            <a:br>
              <a:rPr lang="en-US" dirty="0">
                <a:latin typeface="Arial" panose="020B0604020202020204" pitchFamily="34" charset="0"/>
                <a:cs typeface="Arial" panose="020B0604020202020204" pitchFamily="34" charset="0"/>
              </a:rPr>
            </a:br>
            <a:r>
              <a:rPr lang="en-US" dirty="0">
                <a:latin typeface="Courier New" panose="02070309020205020404" pitchFamily="49" charset="0"/>
                <a:cs typeface="Courier New" panose="02070309020205020404" pitchFamily="49" charset="0"/>
              </a:rPr>
              <a:t>document.getElementsByTagName("td")[0].getElementsByTagName("p")</a:t>
            </a:r>
          </a:p>
        </p:txBody>
      </p:sp>
    </p:spTree>
    <p:extLst>
      <p:ext uri="{BB962C8B-B14F-4D97-AF65-F5344CB8AC3E}">
        <p14:creationId xmlns:p14="http://schemas.microsoft.com/office/powerpoint/2010/main" val="109517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69FD-EDBE-204A-9BFD-0359B97C88C4}"/>
              </a:ext>
            </a:extLst>
          </p:cNvPr>
          <p:cNvSpPr>
            <a:spLocks noGrp="1"/>
          </p:cNvSpPr>
          <p:nvPr>
            <p:ph type="title"/>
          </p:nvPr>
        </p:nvSpPr>
        <p:spPr/>
        <p:txBody>
          <a:bodyPr/>
          <a:lstStyle/>
          <a:p>
            <a:r>
              <a:rPr lang="en-US" dirty="0"/>
              <a:t>Viewing Arrays and HTML Collections with the Console</a:t>
            </a:r>
          </a:p>
        </p:txBody>
      </p:sp>
      <p:pic>
        <p:nvPicPr>
          <p:cNvPr id="7" name="Picture Placeholder 6" descr="A screenshot of Chrome browser's console displaying information on arrays and collections. Game Dates dot length gives the length of the game Dates array as 23. game Opponents of 4 gives the opponent in the 5th game as Clinton. game Results of 4 gives the result in the 5th game as L. document dot links dot length gives the number of hypertext links in the document as 5. document dot links of 1 dot inner H T M L gives the text of the second hypertext link as Calendar. game Opponents of 23 gives a value of undefined because the Opponents array does not have a 24th value.">
            <a:extLst>
              <a:ext uri="{FF2B5EF4-FFF2-40B4-BE49-F238E27FC236}">
                <a16:creationId xmlns:a16="http://schemas.microsoft.com/office/drawing/2014/main" id="{76A7F2E8-E686-FF41-9F0E-35A2FC831159}"/>
              </a:ext>
            </a:extLst>
          </p:cNvPr>
          <p:cNvPicPr>
            <a:picLocks noGrp="1" noChangeAspect="1"/>
          </p:cNvPicPr>
          <p:nvPr>
            <p:ph type="pic" sz="quarter" idx="10"/>
          </p:nvPr>
        </p:nvPicPr>
        <p:blipFill>
          <a:blip r:embed="rId2"/>
          <a:stretch>
            <a:fillRect/>
          </a:stretch>
        </p:blipFill>
        <p:spPr>
          <a:xfrm>
            <a:off x="733117" y="1468060"/>
            <a:ext cx="6386139" cy="4683169"/>
          </a:xfrm>
        </p:spPr>
      </p:pic>
      <p:sp>
        <p:nvSpPr>
          <p:cNvPr id="5" name="Text Placeholder 4">
            <a:extLst>
              <a:ext uri="{FF2B5EF4-FFF2-40B4-BE49-F238E27FC236}">
                <a16:creationId xmlns:a16="http://schemas.microsoft.com/office/drawing/2014/main" id="{3A12B082-B3E7-8741-9BE0-92C65EAE7650}"/>
              </a:ext>
            </a:extLst>
          </p:cNvPr>
          <p:cNvSpPr>
            <a:spLocks noGrp="1"/>
          </p:cNvSpPr>
          <p:nvPr>
            <p:ph type="body" sz="quarter" idx="11"/>
          </p:nvPr>
        </p:nvSpPr>
        <p:spPr/>
        <p:txBody>
          <a:bodyPr/>
          <a:lstStyle/>
          <a:p>
            <a:r>
              <a:rPr lang="en-US" dirty="0"/>
              <a:t>Figure 3-5 Information on arrays and collections viewed in the console</a:t>
            </a:r>
          </a:p>
        </p:txBody>
      </p:sp>
    </p:spTree>
    <p:extLst>
      <p:ext uri="{BB962C8B-B14F-4D97-AF65-F5344CB8AC3E}">
        <p14:creationId xmlns:p14="http://schemas.microsoft.com/office/powerpoint/2010/main" val="158249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1DE2-0EAE-D048-A04A-B1F4CCA0670C}"/>
              </a:ext>
            </a:extLst>
          </p:cNvPr>
          <p:cNvSpPr>
            <a:spLocks noGrp="1"/>
          </p:cNvSpPr>
          <p:nvPr>
            <p:ph type="title"/>
          </p:nvPr>
        </p:nvSpPr>
        <p:spPr/>
        <p:txBody>
          <a:bodyPr/>
          <a:lstStyle/>
          <a:p>
            <a:r>
              <a:rPr lang="en-US" dirty="0"/>
              <a:t>Working with Program Loops (1 of 11)</a:t>
            </a:r>
          </a:p>
        </p:txBody>
      </p:sp>
      <p:sp>
        <p:nvSpPr>
          <p:cNvPr id="3" name="Text Placeholder 2">
            <a:extLst>
              <a:ext uri="{FF2B5EF4-FFF2-40B4-BE49-F238E27FC236}">
                <a16:creationId xmlns:a16="http://schemas.microsoft.com/office/drawing/2014/main" id="{A877EDFF-0EE7-BA47-9AB4-9B4DDFBB1E86}"/>
              </a:ext>
            </a:extLst>
          </p:cNvPr>
          <p:cNvSpPr>
            <a:spLocks noGrp="1"/>
          </p:cNvSpPr>
          <p:nvPr>
            <p:ph type="body" sz="quarter" idx="17"/>
          </p:nvPr>
        </p:nvSpPr>
        <p:spPr/>
        <p:txBody>
          <a:bodyPr/>
          <a:lstStyle/>
          <a:p>
            <a:r>
              <a:rPr lang="en-US" b="1" dirty="0">
                <a:solidFill>
                  <a:srgbClr val="004A78"/>
                </a:solidFill>
              </a:rPr>
              <a:t>Program loop</a:t>
            </a:r>
            <a:r>
              <a:rPr lang="en-US" dirty="0"/>
              <a:t>: a command block that executes repeatedly until a stopping condition is met</a:t>
            </a:r>
          </a:p>
          <a:p>
            <a:r>
              <a:rPr lang="en-US" dirty="0"/>
              <a:t>The </a:t>
            </a:r>
            <a:r>
              <a:rPr lang="en-US" dirty="0">
                <a:latin typeface="Courier New" panose="02070309020205020404" pitchFamily="49" charset="0"/>
                <a:cs typeface="Courier New" panose="02070309020205020404" pitchFamily="49" charset="0"/>
              </a:rPr>
              <a:t>while</a:t>
            </a:r>
            <a:r>
              <a:rPr lang="en-US" dirty="0"/>
              <a:t> loop</a:t>
            </a:r>
          </a:p>
          <a:p>
            <a:pPr lvl="1"/>
            <a:r>
              <a:rPr lang="en-US" dirty="0"/>
              <a:t>Command block executes while a given condition is true and stops when it is not true</a:t>
            </a:r>
          </a:p>
          <a:p>
            <a:pPr lvl="1"/>
            <a:r>
              <a:rPr lang="en-US" dirty="0"/>
              <a:t>Syntax:</a:t>
            </a:r>
            <a:br>
              <a:rPr lang="en-US" dirty="0"/>
            </a:br>
            <a:r>
              <a:rPr lang="en-US" dirty="0">
                <a:latin typeface="Courier New" panose="02070309020205020404" pitchFamily="49" charset="0"/>
                <a:cs typeface="Courier New" panose="02070309020205020404" pitchFamily="49" charset="0"/>
              </a:rPr>
              <a:t>while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b="1" dirty="0">
                <a:solidFill>
                  <a:srgbClr val="004A78"/>
                </a:solidFill>
              </a:rPr>
              <a:t>Iteration</a:t>
            </a:r>
            <a:r>
              <a:rPr lang="en-US" dirty="0"/>
              <a:t>: one repetition of the command block for a loop</a:t>
            </a:r>
          </a:p>
          <a:p>
            <a:pPr lvl="1"/>
            <a:r>
              <a:rPr lang="en-US" dirty="0"/>
              <a:t>Include at least one statement that eventually results in a falsy value for the stopping condition to avoid an </a:t>
            </a:r>
            <a:r>
              <a:rPr lang="en-US" b="1" dirty="0">
                <a:solidFill>
                  <a:srgbClr val="004A78"/>
                </a:solidFill>
              </a:rPr>
              <a:t>infinite loop</a:t>
            </a:r>
          </a:p>
          <a:p>
            <a:pPr lvl="2"/>
            <a:r>
              <a:rPr lang="en-US" dirty="0"/>
              <a:t>To abort an infinite loop, force-close/force-quit the browser</a:t>
            </a:r>
            <a:endParaRPr lang="en-US" b="1" dirty="0">
              <a:solidFill>
                <a:srgbClr val="004A78"/>
              </a:solidFill>
            </a:endParaRPr>
          </a:p>
        </p:txBody>
      </p:sp>
    </p:spTree>
    <p:extLst>
      <p:ext uri="{BB962C8B-B14F-4D97-AF65-F5344CB8AC3E}">
        <p14:creationId xmlns:p14="http://schemas.microsoft.com/office/powerpoint/2010/main" val="408846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ABBC-2057-B24E-B150-EA555F0CB627}"/>
              </a:ext>
            </a:extLst>
          </p:cNvPr>
          <p:cNvSpPr>
            <a:spLocks noGrp="1"/>
          </p:cNvSpPr>
          <p:nvPr>
            <p:ph type="title"/>
          </p:nvPr>
        </p:nvSpPr>
        <p:spPr/>
        <p:txBody>
          <a:bodyPr/>
          <a:lstStyle/>
          <a:p>
            <a:r>
              <a:rPr lang="en-US" dirty="0"/>
              <a:t>Working with Program Loops (2 of 11)</a:t>
            </a:r>
          </a:p>
        </p:txBody>
      </p:sp>
      <p:sp>
        <p:nvSpPr>
          <p:cNvPr id="3" name="Text Placeholder 2">
            <a:extLst>
              <a:ext uri="{FF2B5EF4-FFF2-40B4-BE49-F238E27FC236}">
                <a16:creationId xmlns:a16="http://schemas.microsoft.com/office/drawing/2014/main" id="{10EE8320-D98F-F04D-AD29-2F77542D029D}"/>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while</a:t>
            </a:r>
            <a:r>
              <a:rPr lang="en-US" dirty="0"/>
              <a:t> loop (continued)</a:t>
            </a:r>
          </a:p>
          <a:p>
            <a:pPr lvl="1"/>
            <a:r>
              <a:rPr lang="en-US" b="1" dirty="0">
                <a:solidFill>
                  <a:srgbClr val="004A78"/>
                </a:solidFill>
              </a:rPr>
              <a:t>Counter</a:t>
            </a:r>
            <a:r>
              <a:rPr lang="en-US" dirty="0"/>
              <a:t>: a variable whose value changes with each iteration</a:t>
            </a:r>
          </a:p>
          <a:p>
            <a:pPr lvl="1"/>
            <a:r>
              <a:rPr lang="en-US" dirty="0"/>
              <a:t>Sample </a:t>
            </a:r>
            <a:r>
              <a:rPr lang="en-US" dirty="0">
                <a:latin typeface="Courier New" panose="02070309020205020404" pitchFamily="49" charset="0"/>
                <a:cs typeface="Courier New" panose="02070309020205020404" pitchFamily="49" charset="0"/>
              </a:rPr>
              <a:t>while</a:t>
            </a:r>
            <a:r>
              <a:rPr lang="en-US" dirty="0"/>
              <a:t> loop:</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while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5)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increase the value of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by 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("&lt;p&gt;The value of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is equal to "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"&lt;/p&gt;");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This sample </a:t>
            </a:r>
            <a:r>
              <a:rPr lang="en-US" dirty="0">
                <a:latin typeface="Courier New" panose="02070309020205020404" pitchFamily="49" charset="0"/>
                <a:cs typeface="Courier New" panose="02070309020205020404" pitchFamily="49" charset="0"/>
              </a:rPr>
              <a:t>while</a:t>
            </a:r>
            <a:r>
              <a:rPr lang="en-US" dirty="0"/>
              <a:t> loop writes the following to the web page:</a:t>
            </a:r>
            <a:br>
              <a:rPr lang="en-US" dirty="0"/>
            </a:br>
            <a:r>
              <a:rPr lang="en-US" dirty="0">
                <a:latin typeface="Courier New" panose="02070309020205020404" pitchFamily="49" charset="0"/>
                <a:cs typeface="Courier New" panose="02070309020205020404" pitchFamily="49" charset="0"/>
              </a:rPr>
              <a:t>1&lt;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&gt;2&lt;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&gt;3&lt;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&gt;4&lt;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&gt;5&lt;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&lt;p&gt;The value of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is equal to 6&lt;/p&gt;</a:t>
            </a:r>
          </a:p>
        </p:txBody>
      </p:sp>
    </p:spTree>
    <p:extLst>
      <p:ext uri="{BB962C8B-B14F-4D97-AF65-F5344CB8AC3E}">
        <p14:creationId xmlns:p14="http://schemas.microsoft.com/office/powerpoint/2010/main" val="64493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19-BEB2-AD46-AFD5-F0EA78793680}"/>
              </a:ext>
            </a:extLst>
          </p:cNvPr>
          <p:cNvSpPr>
            <a:spLocks noGrp="1"/>
          </p:cNvSpPr>
          <p:nvPr>
            <p:ph type="title"/>
          </p:nvPr>
        </p:nvSpPr>
        <p:spPr/>
        <p:txBody>
          <a:bodyPr/>
          <a:lstStyle/>
          <a:p>
            <a:r>
              <a:rPr lang="en-US" dirty="0"/>
              <a:t>Working with Program Loops (3 of 11)</a:t>
            </a:r>
          </a:p>
        </p:txBody>
      </p:sp>
      <p:graphicFrame>
        <p:nvGraphicFramePr>
          <p:cNvPr id="4" name="Table Placeholder 3">
            <a:extLst>
              <a:ext uri="{FF2B5EF4-FFF2-40B4-BE49-F238E27FC236}">
                <a16:creationId xmlns:a16="http://schemas.microsoft.com/office/drawing/2014/main" id="{6A9173F3-F3B3-4746-B3BD-0BFC50C70C83}"/>
              </a:ext>
            </a:extLst>
          </p:cNvPr>
          <p:cNvGraphicFramePr>
            <a:graphicFrameLocks noGrp="1"/>
          </p:cNvGraphicFramePr>
          <p:nvPr>
            <p:ph type="tbl" sz="quarter" idx="10"/>
            <p:extLst>
              <p:ext uri="{D42A27DB-BD31-4B8C-83A1-F6EECF244321}">
                <p14:modId xmlns:p14="http://schemas.microsoft.com/office/powerpoint/2010/main" val="3751313053"/>
              </p:ext>
            </p:extLst>
          </p:nvPr>
        </p:nvGraphicFramePr>
        <p:xfrm>
          <a:off x="838199" y="2019300"/>
          <a:ext cx="10515600" cy="2219960"/>
        </p:xfrm>
        <a:graphic>
          <a:graphicData uri="http://schemas.openxmlformats.org/drawingml/2006/table">
            <a:tbl>
              <a:tblPr firstRow="1" bandRow="1">
                <a:tableStyleId>{5C22544A-7EE6-4342-B048-85BDC9FD1C3A}</a:tableStyleId>
              </a:tblPr>
              <a:tblGrid>
                <a:gridCol w="2262810">
                  <a:extLst>
                    <a:ext uri="{9D8B030D-6E8A-4147-A177-3AD203B41FA5}">
                      <a16:colId xmlns:a16="http://schemas.microsoft.com/office/drawing/2014/main" val="1295042766"/>
                    </a:ext>
                  </a:extLst>
                </a:gridCol>
                <a:gridCol w="2067339">
                  <a:extLst>
                    <a:ext uri="{9D8B030D-6E8A-4147-A177-3AD203B41FA5}">
                      <a16:colId xmlns:a16="http://schemas.microsoft.com/office/drawing/2014/main" val="314968258"/>
                    </a:ext>
                  </a:extLst>
                </a:gridCol>
                <a:gridCol w="2186609">
                  <a:extLst>
                    <a:ext uri="{9D8B030D-6E8A-4147-A177-3AD203B41FA5}">
                      <a16:colId xmlns:a16="http://schemas.microsoft.com/office/drawing/2014/main" val="1975043844"/>
                    </a:ext>
                  </a:extLst>
                </a:gridCol>
                <a:gridCol w="3998842">
                  <a:extLst>
                    <a:ext uri="{9D8B030D-6E8A-4147-A177-3AD203B41FA5}">
                      <a16:colId xmlns:a16="http://schemas.microsoft.com/office/drawing/2014/main" val="3044872465"/>
                    </a:ext>
                  </a:extLst>
                </a:gridCol>
              </a:tblGrid>
              <a:tr h="370840">
                <a:tc>
                  <a:txBody>
                    <a:bodyPr/>
                    <a:lstStyle/>
                    <a:p>
                      <a:r>
                        <a:rPr lang="en-US" dirty="0"/>
                        <a:t>Initial Value</a:t>
                      </a:r>
                    </a:p>
                  </a:txBody>
                  <a:tcPr/>
                </a:tc>
                <a:tc>
                  <a:txBody>
                    <a:bodyPr/>
                    <a:lstStyle/>
                    <a:p>
                      <a:r>
                        <a:rPr lang="en-US" dirty="0"/>
                        <a:t>Iteration</a:t>
                      </a:r>
                    </a:p>
                  </a:txBody>
                  <a:tcPr/>
                </a:tc>
                <a:tc>
                  <a:txBody>
                    <a:bodyPr/>
                    <a:lstStyle/>
                    <a:p>
                      <a:r>
                        <a:rPr lang="en-US" dirty="0"/>
                        <a:t>While Condition</a:t>
                      </a:r>
                    </a:p>
                  </a:txBody>
                  <a:tcPr/>
                </a:tc>
                <a:tc>
                  <a:txBody>
                    <a:bodyPr/>
                    <a:lstStyle/>
                    <a:p>
                      <a:r>
                        <a:rPr lang="en-US" dirty="0"/>
                        <a:t>Iterated Values</a:t>
                      </a:r>
                    </a:p>
                  </a:txBody>
                  <a:tcPr/>
                </a:tc>
                <a:extLst>
                  <a:ext uri="{0D108BD9-81ED-4DB2-BD59-A6C34878D82A}">
                    <a16:rowId xmlns:a16="http://schemas.microsoft.com/office/drawing/2014/main" val="1357073510"/>
                  </a:ext>
                </a:extLst>
              </a:tr>
              <a:tr h="370840">
                <a:tc>
                  <a:txBody>
                    <a:bodyPr/>
                    <a:lstStyle/>
                    <a:p>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5</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5, 6, 7, 8, 9, 10</a:t>
                      </a:r>
                    </a:p>
                  </a:txBody>
                  <a:tcPr/>
                </a:tc>
                <a:extLst>
                  <a:ext uri="{0D108BD9-81ED-4DB2-BD59-A6C34878D82A}">
                    <a16:rowId xmlns:a16="http://schemas.microsoft.com/office/drawing/2014/main" val="35465277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5</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5, 4, 3, 2, 1</a:t>
                      </a:r>
                    </a:p>
                  </a:txBody>
                  <a:tcPr/>
                </a:tc>
                <a:extLst>
                  <a:ext uri="{0D108BD9-81ED-4DB2-BD59-A6C34878D82A}">
                    <a16:rowId xmlns:a16="http://schemas.microsoft.com/office/drawing/2014/main" val="15796502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60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180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60, 120, 180</a:t>
                      </a:r>
                    </a:p>
                  </a:txBody>
                  <a:tcPr/>
                </a:tc>
                <a:extLst>
                  <a:ext uri="{0D108BD9-81ED-4DB2-BD59-A6C34878D82A}">
                    <a16:rowId xmlns:a16="http://schemas.microsoft.com/office/drawing/2014/main" val="164906457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2</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50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2, 4, 8, 16, 32</a:t>
                      </a:r>
                    </a:p>
                  </a:txBody>
                  <a:tcPr/>
                </a:tc>
                <a:extLst>
                  <a:ext uri="{0D108BD9-81ED-4DB2-BD59-A6C34878D82A}">
                    <a16:rowId xmlns:a16="http://schemas.microsoft.com/office/drawing/2014/main" val="6983683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90</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3</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&gt; 5</a:t>
                      </a:r>
                    </a:p>
                  </a:txBody>
                  <a:tcPr/>
                </a:tc>
                <a:tc>
                  <a:txBody>
                    <a:bodyPr/>
                    <a:lstStyle/>
                    <a:p>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90, 30, 10</a:t>
                      </a:r>
                    </a:p>
                  </a:txBody>
                  <a:tcPr/>
                </a:tc>
                <a:extLst>
                  <a:ext uri="{0D108BD9-81ED-4DB2-BD59-A6C34878D82A}">
                    <a16:rowId xmlns:a16="http://schemas.microsoft.com/office/drawing/2014/main" val="2879769984"/>
                  </a:ext>
                </a:extLst>
              </a:tr>
            </a:tbl>
          </a:graphicData>
        </a:graphic>
      </p:graphicFrame>
    </p:spTree>
    <p:extLst>
      <p:ext uri="{BB962C8B-B14F-4D97-AF65-F5344CB8AC3E}">
        <p14:creationId xmlns:p14="http://schemas.microsoft.com/office/powerpoint/2010/main" val="3883083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AE20-C999-014F-87D7-242C9737E34B}"/>
              </a:ext>
            </a:extLst>
          </p:cNvPr>
          <p:cNvSpPr>
            <a:spLocks noGrp="1"/>
          </p:cNvSpPr>
          <p:nvPr>
            <p:ph type="title"/>
          </p:nvPr>
        </p:nvSpPr>
        <p:spPr/>
        <p:txBody>
          <a:bodyPr/>
          <a:lstStyle/>
          <a:p>
            <a:r>
              <a:rPr lang="en-US" dirty="0"/>
              <a:t>Working with Program Loops (4 of 11)</a:t>
            </a:r>
          </a:p>
        </p:txBody>
      </p:sp>
      <p:pic>
        <p:nvPicPr>
          <p:cNvPr id="7" name="Picture Placeholder 6" descr="A figure listing a code block that shows how a while loop is created. Program code. In the code, the words in the variable names are merged, and the code contains the following keywords: let, function, while. Line 1: Forward slash, forward slash, Days of the week. Line 2: let week Days, equals, left bracket, left double quotation mark, Sunday, right double quotation mark, comma, left double quotation mark, Monday, right double quotation mark, comma, left double quotation mark, Tuesday, right double quotation mark, comma, left double quotation mark, Wednesday, right double quotation mark, comma. Line 3: left double quotation mark, Thursday, right double quotation mark, comma, left double quotation mark, Friday, right double quotation mark, comma, left double quotation mark, Saturday, right double quotation mark, right bracket, semicolon. Line 4: Blank. Line 5: window dot add Event Listener, left parenthesis, left double quotation mark, load, right double quotation mark, mark, comma, add Week Days, right parenthesis, semicolon. Line 6: Blank. Line 7: Forward slash, forward slash, Function to write weekday names into the calendar. Line 8: function add Week Days, left parenthesis, right parenthesis, left brace. Line 9, indented once: let, i, equals 0, semicolon, forward slash, forward slash, initial counter value. Line 10: Blank. Line 11, indented once: forward slash, forward slash, reference the collection of heading cells in the table. Line 12, indented once: let heading Cells, equals, document, dot, get Element By Tag Name, left parenthesis, left double quotation mark, t h, right double quotation mark, right parenthesis, semicolon. Line 13: Blank. Line 14, indented once: forward slash, forward slash, write each of the seven days into a heading cell. Line 15, indented once: while, left parenthesis, i, less than, 7, right parenthesis, left brace. Line 16, indented twice: heading Cells, left bracket, i, right bracket, dot, inner H T M L, equals, week Days, left bracket, i, right bracket, semicolon. Line 17: Blank. Line 18, indented twice: forward slash, forward slash, increase the counter by 1. Line 19, indented twice: i plus plus, semicolon. Line 20, indented once: Right brace. Line 21: Right brace. In line 5 of the above code, the add Week Days function runs when the page loads. In line 12, the collection of all t h elements in the document is stored. In line 16, for each t h cell, the name of a weekday is inserted.">
            <a:extLst>
              <a:ext uri="{FF2B5EF4-FFF2-40B4-BE49-F238E27FC236}">
                <a16:creationId xmlns:a16="http://schemas.microsoft.com/office/drawing/2014/main" id="{D8C142DD-3998-FA45-860C-E03B0E5B7703}"/>
              </a:ext>
            </a:extLst>
          </p:cNvPr>
          <p:cNvPicPr>
            <a:picLocks noGrp="1" noChangeAspect="1"/>
          </p:cNvPicPr>
          <p:nvPr>
            <p:ph type="pic" sz="quarter" idx="10"/>
          </p:nvPr>
        </p:nvPicPr>
        <p:blipFill>
          <a:blip r:embed="rId2"/>
          <a:stretch>
            <a:fillRect/>
          </a:stretch>
        </p:blipFill>
        <p:spPr>
          <a:xfrm>
            <a:off x="731519" y="1619557"/>
            <a:ext cx="8396151" cy="4272050"/>
          </a:xfrm>
        </p:spPr>
      </p:pic>
      <p:sp>
        <p:nvSpPr>
          <p:cNvPr id="4" name="Text Placeholder 3">
            <a:extLst>
              <a:ext uri="{FF2B5EF4-FFF2-40B4-BE49-F238E27FC236}">
                <a16:creationId xmlns:a16="http://schemas.microsoft.com/office/drawing/2014/main" id="{4A6C2255-056A-E14E-8F4B-402AEECAA9FF}"/>
              </a:ext>
            </a:extLst>
          </p:cNvPr>
          <p:cNvSpPr>
            <a:spLocks noGrp="1"/>
          </p:cNvSpPr>
          <p:nvPr>
            <p:ph type="body" sz="quarter" idx="11"/>
          </p:nvPr>
        </p:nvSpPr>
        <p:spPr>
          <a:xfrm>
            <a:off x="9356270" y="4070657"/>
            <a:ext cx="2099107" cy="1808163"/>
          </a:xfrm>
        </p:spPr>
        <p:txBody>
          <a:bodyPr/>
          <a:lstStyle/>
          <a:p>
            <a:r>
              <a:rPr lang="en-US" dirty="0"/>
              <a:t>Figure 3-7 Creating a </a:t>
            </a:r>
            <a:r>
              <a:rPr lang="en-US" dirty="0">
                <a:latin typeface="Courier New" panose="02070309020205020404" pitchFamily="49" charset="0"/>
                <a:cs typeface="Courier New" panose="02070309020205020404" pitchFamily="49" charset="0"/>
              </a:rPr>
              <a:t>while</a:t>
            </a:r>
            <a:r>
              <a:rPr lang="en-US" dirty="0"/>
              <a:t> loop</a:t>
            </a:r>
          </a:p>
        </p:txBody>
      </p:sp>
    </p:spTree>
    <p:extLst>
      <p:ext uri="{BB962C8B-B14F-4D97-AF65-F5344CB8AC3E}">
        <p14:creationId xmlns:p14="http://schemas.microsoft.com/office/powerpoint/2010/main" val="357277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AE20-C999-014F-87D7-242C9737E34B}"/>
              </a:ext>
            </a:extLst>
          </p:cNvPr>
          <p:cNvSpPr>
            <a:spLocks noGrp="1"/>
          </p:cNvSpPr>
          <p:nvPr>
            <p:ph type="title"/>
          </p:nvPr>
        </p:nvSpPr>
        <p:spPr/>
        <p:txBody>
          <a:bodyPr/>
          <a:lstStyle/>
          <a:p>
            <a:r>
              <a:rPr lang="en-US" dirty="0"/>
              <a:t>Working with Program Loops (5 of 11)</a:t>
            </a:r>
          </a:p>
        </p:txBody>
      </p:sp>
      <p:pic>
        <p:nvPicPr>
          <p:cNvPr id="7" name="Picture Placeholder 6" descr="A webpage for the Tipton Turbines that displays a calendar that now includes a table row with the days of the week. The webpage shows a Calendar for August 2004 formatted in a table. The heading row contains weekday names generated by the add Week Days function.">
            <a:extLst>
              <a:ext uri="{FF2B5EF4-FFF2-40B4-BE49-F238E27FC236}">
                <a16:creationId xmlns:a16="http://schemas.microsoft.com/office/drawing/2014/main" id="{5AC97E0C-0ECF-B145-892A-4D9B5F3CE1CD}"/>
              </a:ext>
            </a:extLst>
          </p:cNvPr>
          <p:cNvPicPr>
            <a:picLocks noGrp="1" noChangeAspect="1"/>
          </p:cNvPicPr>
          <p:nvPr>
            <p:ph type="pic" sz="quarter" idx="10"/>
          </p:nvPr>
        </p:nvPicPr>
        <p:blipFill>
          <a:blip r:embed="rId2"/>
          <a:stretch>
            <a:fillRect/>
          </a:stretch>
        </p:blipFill>
        <p:spPr>
          <a:xfrm>
            <a:off x="744045" y="1619556"/>
            <a:ext cx="10050169" cy="3572929"/>
          </a:xfrm>
        </p:spPr>
      </p:pic>
      <p:sp>
        <p:nvSpPr>
          <p:cNvPr id="4" name="Text Placeholder 3">
            <a:extLst>
              <a:ext uri="{FF2B5EF4-FFF2-40B4-BE49-F238E27FC236}">
                <a16:creationId xmlns:a16="http://schemas.microsoft.com/office/drawing/2014/main" id="{4A6C2255-056A-E14E-8F4B-402AEECAA9FF}"/>
              </a:ext>
            </a:extLst>
          </p:cNvPr>
          <p:cNvSpPr>
            <a:spLocks noGrp="1"/>
          </p:cNvSpPr>
          <p:nvPr>
            <p:ph type="body" sz="quarter" idx="11"/>
          </p:nvPr>
        </p:nvSpPr>
        <p:spPr>
          <a:xfrm>
            <a:off x="2998178" y="5192485"/>
            <a:ext cx="5671038" cy="686335"/>
          </a:xfrm>
        </p:spPr>
        <p:txBody>
          <a:bodyPr/>
          <a:lstStyle/>
          <a:p>
            <a:r>
              <a:rPr lang="en-US" dirty="0"/>
              <a:t>Figure 3-8 Adding the weekday names to the table</a:t>
            </a:r>
          </a:p>
        </p:txBody>
      </p:sp>
    </p:spTree>
    <p:extLst>
      <p:ext uri="{BB962C8B-B14F-4D97-AF65-F5344CB8AC3E}">
        <p14:creationId xmlns:p14="http://schemas.microsoft.com/office/powerpoint/2010/main" val="277686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FA7B-A761-8144-A899-A748BEEC6B9E}"/>
              </a:ext>
            </a:extLst>
          </p:cNvPr>
          <p:cNvSpPr>
            <a:spLocks noGrp="1"/>
          </p:cNvSpPr>
          <p:nvPr>
            <p:ph type="title"/>
          </p:nvPr>
        </p:nvSpPr>
        <p:spPr/>
        <p:txBody>
          <a:bodyPr/>
          <a:lstStyle/>
          <a:p>
            <a:r>
              <a:rPr lang="en-US" dirty="0"/>
              <a:t>Working with Program Loops (6 of 11)</a:t>
            </a:r>
          </a:p>
        </p:txBody>
      </p:sp>
      <p:sp>
        <p:nvSpPr>
          <p:cNvPr id="3" name="Text Placeholder 2">
            <a:extLst>
              <a:ext uri="{FF2B5EF4-FFF2-40B4-BE49-F238E27FC236}">
                <a16:creationId xmlns:a16="http://schemas.microsoft.com/office/drawing/2014/main" id="{6DA3033A-4C7A-D143-8F72-BEC19E3250AD}"/>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do while</a:t>
            </a:r>
            <a:r>
              <a:rPr lang="en-US" dirty="0"/>
              <a:t> loop</a:t>
            </a:r>
          </a:p>
          <a:p>
            <a:pPr lvl="1"/>
            <a:r>
              <a:rPr lang="en-US" dirty="0"/>
              <a:t>The </a:t>
            </a:r>
            <a:r>
              <a:rPr lang="en-US" dirty="0">
                <a:latin typeface="Courier New" panose="02070309020205020404" pitchFamily="49" charset="0"/>
                <a:cs typeface="Courier New" panose="02070309020205020404" pitchFamily="49" charset="0"/>
              </a:rPr>
              <a:t>while</a:t>
            </a:r>
            <a:r>
              <a:rPr lang="en-US" dirty="0"/>
              <a:t> loop is a </a:t>
            </a:r>
            <a:r>
              <a:rPr lang="en-US" b="1" dirty="0">
                <a:solidFill>
                  <a:srgbClr val="004A78"/>
                </a:solidFill>
              </a:rPr>
              <a:t>pretest loop</a:t>
            </a:r>
            <a:r>
              <a:rPr lang="en-US" dirty="0"/>
              <a:t>, where the condition is evaluated before each iteration</a:t>
            </a:r>
          </a:p>
          <a:p>
            <a:pPr lvl="1"/>
            <a:r>
              <a:rPr lang="en-US" dirty="0"/>
              <a:t>The </a:t>
            </a:r>
            <a:r>
              <a:rPr lang="en-US" dirty="0">
                <a:latin typeface="Courier New" panose="02070309020205020404" pitchFamily="49" charset="0"/>
                <a:cs typeface="Courier New" panose="02070309020205020404" pitchFamily="49" charset="0"/>
              </a:rPr>
              <a:t>do while</a:t>
            </a:r>
            <a:r>
              <a:rPr lang="en-US" dirty="0"/>
              <a:t> loop is a </a:t>
            </a:r>
            <a:r>
              <a:rPr lang="en-US" b="1" dirty="0">
                <a:solidFill>
                  <a:srgbClr val="004A78"/>
                </a:solidFill>
              </a:rPr>
              <a:t>posttest loop</a:t>
            </a:r>
            <a:r>
              <a:rPr lang="en-US" dirty="0"/>
              <a:t>, where the condition is evaluated after the command block has been executed at least once</a:t>
            </a:r>
          </a:p>
          <a:p>
            <a:pPr lvl="1"/>
            <a:r>
              <a:rPr lang="en-US" dirty="0"/>
              <a:t>Syntax for the </a:t>
            </a:r>
            <a:r>
              <a:rPr lang="en-US" dirty="0">
                <a:latin typeface="Courier New" panose="02070309020205020404" pitchFamily="49" charset="0"/>
                <a:cs typeface="Courier New" panose="02070309020205020404" pitchFamily="49" charset="0"/>
              </a:rPr>
              <a:t>do while</a:t>
            </a:r>
            <a:r>
              <a:rPr lang="en-US" dirty="0"/>
              <a:t> loop:</a:t>
            </a:r>
            <a:br>
              <a:rPr lang="en-US" dirty="0"/>
            </a:br>
            <a:r>
              <a:rPr lang="en-US" dirty="0">
                <a:latin typeface="Courier New" panose="02070309020205020404" pitchFamily="49" charset="0"/>
                <a:cs typeface="Courier New" panose="02070309020205020404" pitchFamily="49" charset="0"/>
              </a:rPr>
              <a:t>do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while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a:t>
            </a:r>
          </a:p>
          <a:p>
            <a:pPr lvl="1"/>
            <a:r>
              <a:rPr lang="en-US" dirty="0"/>
              <a:t>Aside from the location of the stopping condition, </a:t>
            </a:r>
            <a:r>
              <a:rPr lang="en-US" dirty="0">
                <a:latin typeface="Courier New" panose="02070309020205020404" pitchFamily="49" charset="0"/>
                <a:cs typeface="Courier New" panose="02070309020205020404" pitchFamily="49" charset="0"/>
              </a:rPr>
              <a:t>while</a:t>
            </a:r>
            <a:r>
              <a:rPr lang="en-US" dirty="0"/>
              <a:t> and </a:t>
            </a:r>
            <a:r>
              <a:rPr lang="en-US" dirty="0">
                <a:latin typeface="Courier New" panose="02070309020205020404" pitchFamily="49" charset="0"/>
                <a:cs typeface="Courier New" panose="02070309020205020404" pitchFamily="49" charset="0"/>
              </a:rPr>
              <a:t>do while</a:t>
            </a:r>
            <a:r>
              <a:rPr lang="en-US" dirty="0"/>
              <a:t> loops are the same</a:t>
            </a:r>
          </a:p>
        </p:txBody>
      </p:sp>
    </p:spTree>
    <p:extLst>
      <p:ext uri="{BB962C8B-B14F-4D97-AF65-F5344CB8AC3E}">
        <p14:creationId xmlns:p14="http://schemas.microsoft.com/office/powerpoint/2010/main" val="2892523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F413-44D4-A041-AB96-7FA2376E043F}"/>
              </a:ext>
            </a:extLst>
          </p:cNvPr>
          <p:cNvSpPr>
            <a:spLocks noGrp="1"/>
          </p:cNvSpPr>
          <p:nvPr>
            <p:ph type="title"/>
          </p:nvPr>
        </p:nvSpPr>
        <p:spPr/>
        <p:txBody>
          <a:bodyPr/>
          <a:lstStyle/>
          <a:p>
            <a:r>
              <a:rPr lang="en-US" dirty="0"/>
              <a:t>Working with Program Loops (7 of 11)</a:t>
            </a:r>
          </a:p>
        </p:txBody>
      </p:sp>
      <p:sp>
        <p:nvSpPr>
          <p:cNvPr id="3" name="Text Placeholder 2">
            <a:extLst>
              <a:ext uri="{FF2B5EF4-FFF2-40B4-BE49-F238E27FC236}">
                <a16:creationId xmlns:a16="http://schemas.microsoft.com/office/drawing/2014/main" id="{270544BD-1AA6-BE45-8BC6-93FFC1697F16}"/>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for</a:t>
            </a:r>
            <a:r>
              <a:rPr lang="en-US" dirty="0"/>
              <a:t> loop</a:t>
            </a:r>
          </a:p>
          <a:p>
            <a:pPr lvl="1"/>
            <a:r>
              <a:rPr lang="en-US" dirty="0"/>
              <a:t>A pretest loop that places the initial condition, stopping condition, and iterative expression within a single line</a:t>
            </a:r>
          </a:p>
          <a:p>
            <a:pPr lvl="1"/>
            <a:r>
              <a:rPr lang="en-US" dirty="0"/>
              <a:t>Syntax of the </a:t>
            </a:r>
            <a:r>
              <a:rPr lang="en-US" dirty="0">
                <a:latin typeface="Courier New" panose="02070309020205020404" pitchFamily="49" charset="0"/>
                <a:cs typeface="Courier New" panose="02070309020205020404" pitchFamily="49" charset="0"/>
              </a:rPr>
              <a:t>for</a:t>
            </a:r>
            <a:r>
              <a:rPr lang="en-US" dirty="0"/>
              <a:t> loop:</a:t>
            </a:r>
            <a:br>
              <a:rPr lang="en-US" dirty="0"/>
            </a:br>
            <a:r>
              <a:rPr lang="en-US" dirty="0">
                <a:latin typeface="Courier New" panose="02070309020205020404" pitchFamily="49" charset="0"/>
                <a:cs typeface="Courier New" panose="02070309020205020404" pitchFamily="49" charset="0"/>
              </a:rPr>
              <a:t>for (</a:t>
            </a:r>
            <a:r>
              <a:rPr lang="en-US" i="1" dirty="0">
                <a:latin typeface="Courier New" panose="02070309020205020404" pitchFamily="49" charset="0"/>
                <a:cs typeface="Courier New" panose="02070309020205020404" pitchFamily="49" charset="0"/>
              </a:rPr>
              <a:t>initial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iteration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a:t>
            </a:r>
            <a:r>
              <a:rPr lang="en-US" dirty="0">
                <a:latin typeface="Courier New" panose="02070309020205020404" pitchFamily="49" charset="0"/>
                <a:cs typeface="Courier New" panose="02070309020205020404" pitchFamily="49" charset="0"/>
              </a:rPr>
              <a:t>for</a:t>
            </a:r>
            <a:r>
              <a:rPr lang="en-US" dirty="0"/>
              <a:t> loop:</a:t>
            </a:r>
            <a:br>
              <a:rPr lang="en-US" dirty="0"/>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5;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latin typeface="Arial" panose="020B0604020202020204" pitchFamily="34" charset="0"/>
                <a:cs typeface="Arial" panose="020B0604020202020204" pitchFamily="34" charset="0"/>
              </a:rPr>
              <a:t>Preferred method for writing loops</a:t>
            </a:r>
          </a:p>
        </p:txBody>
      </p:sp>
    </p:spTree>
    <p:extLst>
      <p:ext uri="{BB962C8B-B14F-4D97-AF65-F5344CB8AC3E}">
        <p14:creationId xmlns:p14="http://schemas.microsoft.com/office/powerpoint/2010/main" val="195005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(1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Create an array containing a list of data values.</a:t>
            </a:r>
          </a:p>
          <a:p>
            <a:pPr>
              <a:spcAft>
                <a:spcPts val="1200"/>
              </a:spcAft>
            </a:pPr>
            <a:r>
              <a:rPr lang="en-US" dirty="0"/>
              <a:t>Access a collection of HTML elements by type.</a:t>
            </a:r>
          </a:p>
          <a:p>
            <a:pPr>
              <a:spcAft>
                <a:spcPts val="1200"/>
              </a:spcAft>
            </a:pPr>
            <a:r>
              <a:rPr lang="en-US" dirty="0"/>
              <a:t>View arrays and HTML collections using the browser console.</a:t>
            </a:r>
          </a:p>
          <a:p>
            <a:pPr>
              <a:spcAft>
                <a:spcPts val="1200"/>
              </a:spcAft>
            </a:pPr>
            <a:r>
              <a:rPr lang="en-US" dirty="0"/>
              <a:t>Create program loops using </a:t>
            </a:r>
            <a:r>
              <a:rPr lang="en-US" dirty="0">
                <a:latin typeface="Courier New" panose="02070309020205020404" pitchFamily="49" charset="0"/>
                <a:cs typeface="Courier New" panose="02070309020205020404" pitchFamily="49" charset="0"/>
              </a:rPr>
              <a:t>while</a:t>
            </a:r>
            <a:r>
              <a:rPr lang="en-US" dirty="0"/>
              <a:t>, </a:t>
            </a:r>
            <a:r>
              <a:rPr lang="en-US" dirty="0">
                <a:latin typeface="Courier New" panose="02070309020205020404" pitchFamily="49" charset="0"/>
                <a:cs typeface="Courier New" panose="02070309020205020404" pitchFamily="49" charset="0"/>
              </a:rPr>
              <a:t>do while</a:t>
            </a:r>
            <a:r>
              <a:rPr lang="en-US" dirty="0"/>
              <a:t>, and </a:t>
            </a:r>
            <a:r>
              <a:rPr lang="en-US" dirty="0">
                <a:latin typeface="Courier New" panose="02070309020205020404" pitchFamily="49" charset="0"/>
                <a:cs typeface="Courier New" panose="02070309020205020404" pitchFamily="49" charset="0"/>
              </a:rPr>
              <a:t>for</a:t>
            </a:r>
            <a:r>
              <a:rPr lang="en-US" dirty="0"/>
              <a:t> loops.</a:t>
            </a:r>
          </a:p>
        </p:txBody>
      </p:sp>
    </p:spTree>
    <p:extLst>
      <p:ext uri="{BB962C8B-B14F-4D97-AF65-F5344CB8AC3E}">
        <p14:creationId xmlns:p14="http://schemas.microsoft.com/office/powerpoint/2010/main" val="353694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F413-44D4-A041-AB96-7FA2376E043F}"/>
              </a:ext>
            </a:extLst>
          </p:cNvPr>
          <p:cNvSpPr>
            <a:spLocks noGrp="1"/>
          </p:cNvSpPr>
          <p:nvPr>
            <p:ph type="title"/>
          </p:nvPr>
        </p:nvSpPr>
        <p:spPr/>
        <p:txBody>
          <a:bodyPr/>
          <a:lstStyle/>
          <a:p>
            <a:r>
              <a:rPr lang="en-US" dirty="0"/>
              <a:t>Working with Program Loops (8 of 11)</a:t>
            </a:r>
          </a:p>
        </p:txBody>
      </p:sp>
      <p:sp>
        <p:nvSpPr>
          <p:cNvPr id="3" name="Text Placeholder 2">
            <a:extLst>
              <a:ext uri="{FF2B5EF4-FFF2-40B4-BE49-F238E27FC236}">
                <a16:creationId xmlns:a16="http://schemas.microsoft.com/office/drawing/2014/main" id="{270544BD-1AA6-BE45-8BC6-93FFC1697F16}"/>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for</a:t>
            </a:r>
            <a:r>
              <a:rPr lang="en-US" dirty="0"/>
              <a:t> loop (continued)</a:t>
            </a:r>
          </a:p>
          <a:p>
            <a:pPr lvl="1"/>
            <a:r>
              <a:rPr lang="en-US" dirty="0"/>
              <a:t>Sample nested </a:t>
            </a:r>
            <a:r>
              <a:rPr lang="en-US" dirty="0">
                <a:latin typeface="Courier New" panose="02070309020205020404" pitchFamily="49" charset="0"/>
                <a:cs typeface="Courier New" panose="02070309020205020404" pitchFamily="49" charset="0"/>
              </a:rPr>
              <a:t>for</a:t>
            </a:r>
            <a:r>
              <a:rPr lang="en-US" dirty="0"/>
              <a:t> loops (outer loop iterates through a set of table rows, inner loop iterates through a set of table cells within each row):</a:t>
            </a:r>
            <a:br>
              <a:rPr lang="en-US" dirty="0"/>
            </a:br>
            <a:br>
              <a:rPr lang="en-US" dirty="0"/>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("&lt;table&gt;");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2;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("&lt;tr&gt;");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for (let j = 1; j &lt;= 3; </a:t>
            </a:r>
            <a:r>
              <a:rPr lang="en-US" dirty="0" err="1">
                <a:latin typeface="Courier New" panose="02070309020205020404" pitchFamily="49" charset="0"/>
                <a:cs typeface="Courier New" panose="02070309020205020404" pitchFamily="49" charset="0"/>
              </a:rPr>
              <a:t>j++</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("&lt;td&gt;"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 + j + "&lt;/td&gt;");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("&lt;/tr&gt;");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("&lt;/table&gt;");</a:t>
            </a:r>
          </a:p>
        </p:txBody>
      </p:sp>
    </p:spTree>
    <p:extLst>
      <p:ext uri="{BB962C8B-B14F-4D97-AF65-F5344CB8AC3E}">
        <p14:creationId xmlns:p14="http://schemas.microsoft.com/office/powerpoint/2010/main" val="58114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A392-5255-EF4D-914E-DE381592EE4F}"/>
              </a:ext>
            </a:extLst>
          </p:cNvPr>
          <p:cNvSpPr>
            <a:spLocks noGrp="1"/>
          </p:cNvSpPr>
          <p:nvPr>
            <p:ph type="title"/>
          </p:nvPr>
        </p:nvSpPr>
        <p:spPr/>
        <p:txBody>
          <a:bodyPr/>
          <a:lstStyle/>
          <a:p>
            <a:r>
              <a:rPr lang="en-US" dirty="0"/>
              <a:t>Working with Program Loops (9 of 11)</a:t>
            </a:r>
          </a:p>
        </p:txBody>
      </p:sp>
      <p:sp>
        <p:nvSpPr>
          <p:cNvPr id="3" name="Text Placeholder 2">
            <a:extLst>
              <a:ext uri="{FF2B5EF4-FFF2-40B4-BE49-F238E27FC236}">
                <a16:creationId xmlns:a16="http://schemas.microsoft.com/office/drawing/2014/main" id="{0DDA49D4-9C74-8A4A-899B-8209198DA41A}"/>
              </a:ext>
            </a:extLst>
          </p:cNvPr>
          <p:cNvSpPr>
            <a:spLocks noGrp="1"/>
          </p:cNvSpPr>
          <p:nvPr>
            <p:ph type="body" sz="quarter" idx="17"/>
          </p:nvPr>
        </p:nvSpPr>
        <p:spPr/>
        <p:txBody>
          <a:bodyPr/>
          <a:lstStyle/>
          <a:p>
            <a:r>
              <a:rPr lang="en-US" dirty="0"/>
              <a:t>Writing a </a:t>
            </a:r>
            <a:r>
              <a:rPr lang="en-US" dirty="0">
                <a:latin typeface="Courier New" panose="02070309020205020404" pitchFamily="49" charset="0"/>
                <a:cs typeface="Courier New" panose="02070309020205020404" pitchFamily="49" charset="0"/>
              </a:rPr>
              <a:t>for</a:t>
            </a:r>
            <a:r>
              <a:rPr lang="en-US" dirty="0"/>
              <a:t> loop</a:t>
            </a:r>
          </a:p>
          <a:p>
            <a:pPr lvl="1"/>
            <a:r>
              <a:rPr lang="en-US" dirty="0"/>
              <a:t>Syntax for creating a </a:t>
            </a:r>
            <a:r>
              <a:rPr lang="en-US" dirty="0">
                <a:latin typeface="Courier New" panose="02070309020205020404" pitchFamily="49" charset="0"/>
                <a:cs typeface="Courier New" panose="02070309020205020404" pitchFamily="49" charset="0"/>
              </a:rPr>
              <a:t>for</a:t>
            </a:r>
            <a:r>
              <a:rPr lang="en-US" dirty="0"/>
              <a:t> loop that iterates through the contents of an array or HTML collection:</a:t>
            </a:r>
            <a:br>
              <a:rPr lang="en-US" dirty="0"/>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i="1" dirty="0" err="1">
                <a:latin typeface="Courier New" panose="02070309020205020404" pitchFamily="49" charset="0"/>
                <a:cs typeface="Courier New" panose="02070309020205020404" pitchFamily="49" charset="0"/>
              </a:rPr>
              <a:t>objects</a:t>
            </a:r>
            <a:r>
              <a:rPr lang="en-US" dirty="0" err="1">
                <a:latin typeface="Courier New" panose="02070309020205020404" pitchFamily="49" charset="0"/>
                <a:cs typeface="Courier New" panose="02070309020205020404" pitchFamily="49" charset="0"/>
              </a:rPr>
              <a:t>.length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loop to apply an event handler to every input element in a document:</a:t>
            </a:r>
            <a:br>
              <a:rPr lang="en-US" dirty="0"/>
            </a:br>
            <a:r>
              <a:rPr lang="en-US" dirty="0">
                <a:latin typeface="Courier New" panose="02070309020205020404" pitchFamily="49" charset="0"/>
                <a:cs typeface="Courier New" panose="02070309020205020404" pitchFamily="49" charset="0"/>
              </a:rPr>
              <a:t>let </a:t>
            </a:r>
            <a:r>
              <a:rPr lang="en-US" dirty="0" err="1">
                <a:latin typeface="Courier New" panose="02070309020205020404" pitchFamily="49" charset="0"/>
                <a:cs typeface="Courier New" panose="02070309020205020404" pitchFamily="49" charset="0"/>
              </a:rPr>
              <a:t>allInputs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document.getElementsByTagName</a:t>
            </a:r>
            <a:r>
              <a:rPr lang="en-US" dirty="0">
                <a:latin typeface="Courier New" panose="02070309020205020404" pitchFamily="49" charset="0"/>
                <a:cs typeface="Courier New" panose="02070309020205020404" pitchFamily="49" charset="0"/>
              </a:rPr>
              <a:t>("input");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allInputs.length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allInputs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addEventListener</a:t>
            </a:r>
            <a:r>
              <a:rPr lang="en-US" dirty="0">
                <a:latin typeface="Courier New" panose="02070309020205020404" pitchFamily="49" charset="0"/>
                <a:cs typeface="Courier New" panose="02070309020205020404" pitchFamily="49" charset="0"/>
              </a:rPr>
              <a:t>("click", </a:t>
            </a:r>
            <a:r>
              <a:rPr lang="en-US" dirty="0" err="1">
                <a:latin typeface="Courier New" panose="02070309020205020404" pitchFamily="49" charset="0"/>
                <a:cs typeface="Courier New" panose="02070309020205020404" pitchFamily="49" charset="0"/>
              </a:rPr>
              <a:t>checkOrder</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Method for inserting additional content into an element (not overwriting it):</a:t>
            </a:r>
            <a:br>
              <a:rPr lang="en-US" dirty="0"/>
            </a:br>
            <a:r>
              <a:rPr lang="en-US" i="1" dirty="0" err="1">
                <a:latin typeface="Courier New" panose="02070309020205020404" pitchFamily="49" charset="0"/>
                <a:cs typeface="Courier New" panose="02070309020205020404" pitchFamily="49" charset="0"/>
              </a:rPr>
              <a:t>element</a:t>
            </a:r>
            <a:r>
              <a:rPr lang="en-US" dirty="0" err="1">
                <a:latin typeface="Courier New" panose="02070309020205020404" pitchFamily="49" charset="0"/>
                <a:cs typeface="Courier New" panose="02070309020205020404" pitchFamily="49" charset="0"/>
              </a:rPr>
              <a:t>.insertAdjacentHTML</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position</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text</a:t>
            </a:r>
            <a:r>
              <a:rPr lang="en-US" dirty="0">
                <a:latin typeface="Courier New" panose="02070309020205020404" pitchFamily="49" charset="0"/>
                <a:cs typeface="Courier New" panose="02070309020205020404" pitchFamily="49" charset="0"/>
              </a:rPr>
              <a:t>)</a:t>
            </a:r>
          </a:p>
          <a:p>
            <a:pPr lvl="2"/>
            <a:r>
              <a:rPr lang="en-US" dirty="0"/>
              <a:t>Position is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beforeBegin</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afterBegin</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beforeEnd</a:t>
            </a:r>
            <a:r>
              <a:rPr lang="en-US" dirty="0">
                <a:latin typeface="Courier New" panose="02070309020205020404" pitchFamily="49" charset="0"/>
                <a:cs typeface="Courier New" panose="02070309020205020404" pitchFamily="49" charset="0"/>
              </a:rPr>
              <a:t>"</a:t>
            </a:r>
            <a:r>
              <a:rPr lang="en-US" dirty="0"/>
              <a:t>, or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afterEnd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21050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A819-AE6B-C74A-9539-FAFE180A71A7}"/>
              </a:ext>
            </a:extLst>
          </p:cNvPr>
          <p:cNvSpPr>
            <a:spLocks noGrp="1"/>
          </p:cNvSpPr>
          <p:nvPr>
            <p:ph type="title"/>
          </p:nvPr>
        </p:nvSpPr>
        <p:spPr/>
        <p:txBody>
          <a:bodyPr/>
          <a:lstStyle/>
          <a:p>
            <a:r>
              <a:rPr lang="en-US" dirty="0"/>
              <a:t>Working with Program Loops (10 of 11)</a:t>
            </a:r>
          </a:p>
        </p:txBody>
      </p:sp>
      <p:pic>
        <p:nvPicPr>
          <p:cNvPr id="7" name="Picture Placeholder 6" descr="A figure listing a code block that adds information on each game to the calendar. Program code. In the code, the words in the variable names are merged, and the code contains the following keywords: function, for, let. Line 1: window, dot, add Event Listener, left parenthesis, left double quotation mark, load, right double quotation mark, comma, show Games, right parenthesis, semicolon. Line 2: Blank. Line 3: Forward slash, forward slash, Function to write game information into the calendar. Line 4: function show Games, left parenthesis, right parenthesis. Line 5, indented once: for, left parenthesis, let, i, equals, 0, semicolon, i, less than, game Dates, dot, length, semicolon, i, plus, plus, right parenthesis, left brace. Line 6, indented twice: let game Info, equals, left double quotation mark, right double quotation mark, semicolon. Line 7: Blank. Line 8, indented twice: forward slash, forward slash, Open the paragraph. Line 9, indented twice: game Info, plus, equals, left double quotation mark, left single angle bracket, p, right single angle bracket, right double quotation mark, semicolon. Line 10; Blank. Line 11, indented twice: Include the opponent. Line 12, indented twice: game Info, plus, equals, game Opponents, left bracket, i, right bracket, plus, left double quotation mark, left single quote, b r, right single quote, right double quotation mark, semicolon. Line 13: Blank. Line 14, indented twice: forward slash, forward slash, Include the result and score. Line 15, indented twice: game Info, plus, equals, game Results, left bracket, i, right bracket, plus, left double quotation mark, colon, left parenthesis, right double quotation mark, plus, runs Scored, left bracket, i, right bracket, plus, left double quotation mark, hyphen, right double quotation mark, plus, runs Allowed, left bracket, i, right bracket, plus, left double quotation mark, right parenthesis, right double quotation mark, semicolon. Line 16: Blank. Line 17, indented twice: forward slash, forward slash, Close the paragraph. Line 18, indented twice: game Info, plus, equals, left double quotation mark, left single angle bracket, forward slash, p, right single angle bracket, right double quotation mark, semicolon. Line 19: Blank. Line 20, indented twice: forward slash, forward slash, Write the information into a table cell. Line 21, indented twice: let table Cell, equals, document, dot, get Element By I D, left parenthesis, game Dates, left bracket, i, right bracket, right parenthesis, semicolon. Line 22, indented twice: table Cell, dot, insert Adjacent H T M L, left parenthesis, left double quotation mark, before End, right double quotation mark, comma, game Info, right parenthesis. Line 23, indented once: Right brace. Line 24: Right brace. In line 1 of the above code, the show Games function runs when the page loads. Line 5 contains code that loops through each game played. Line 12 displays the name of the opponent for each game. Line 15 displays the game result and score. Line 21 writes the content into the table cell matching the game date. Line 22 inserts the content within double quotation marks directly before the closing element's closing tag.">
            <a:extLst>
              <a:ext uri="{FF2B5EF4-FFF2-40B4-BE49-F238E27FC236}">
                <a16:creationId xmlns:a16="http://schemas.microsoft.com/office/drawing/2014/main" id="{C2BE4C2F-3124-3442-9320-CDFA11E56A36}"/>
              </a:ext>
            </a:extLst>
          </p:cNvPr>
          <p:cNvPicPr>
            <a:picLocks noGrp="1" noChangeAspect="1"/>
          </p:cNvPicPr>
          <p:nvPr>
            <p:ph type="pic" sz="quarter" idx="10"/>
          </p:nvPr>
        </p:nvPicPr>
        <p:blipFill>
          <a:blip r:embed="rId2"/>
          <a:stretch>
            <a:fillRect/>
          </a:stretch>
        </p:blipFill>
        <p:spPr>
          <a:xfrm>
            <a:off x="731519" y="1619557"/>
            <a:ext cx="7987937" cy="4622146"/>
          </a:xfrm>
        </p:spPr>
      </p:pic>
      <p:sp>
        <p:nvSpPr>
          <p:cNvPr id="4" name="Text Placeholder 3">
            <a:extLst>
              <a:ext uri="{FF2B5EF4-FFF2-40B4-BE49-F238E27FC236}">
                <a16:creationId xmlns:a16="http://schemas.microsoft.com/office/drawing/2014/main" id="{7AA83191-649F-B448-8B37-223CB67D27F5}"/>
              </a:ext>
            </a:extLst>
          </p:cNvPr>
          <p:cNvSpPr>
            <a:spLocks noGrp="1"/>
          </p:cNvSpPr>
          <p:nvPr>
            <p:ph type="body" sz="quarter" idx="11"/>
          </p:nvPr>
        </p:nvSpPr>
        <p:spPr>
          <a:xfrm>
            <a:off x="8964386" y="4070657"/>
            <a:ext cx="2490992" cy="1808163"/>
          </a:xfrm>
        </p:spPr>
        <p:txBody>
          <a:bodyPr/>
          <a:lstStyle/>
          <a:p>
            <a:r>
              <a:rPr lang="en-US" dirty="0"/>
              <a:t>Figure 3-9 Add information on each game to the calendar</a:t>
            </a:r>
          </a:p>
        </p:txBody>
      </p:sp>
    </p:spTree>
    <p:extLst>
      <p:ext uri="{BB962C8B-B14F-4D97-AF65-F5344CB8AC3E}">
        <p14:creationId xmlns:p14="http://schemas.microsoft.com/office/powerpoint/2010/main" val="1059515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A819-AE6B-C74A-9539-FAFE180A71A7}"/>
              </a:ext>
            </a:extLst>
          </p:cNvPr>
          <p:cNvSpPr>
            <a:spLocks noGrp="1"/>
          </p:cNvSpPr>
          <p:nvPr>
            <p:ph type="title"/>
          </p:nvPr>
        </p:nvSpPr>
        <p:spPr/>
        <p:txBody>
          <a:bodyPr/>
          <a:lstStyle/>
          <a:p>
            <a:r>
              <a:rPr lang="en-US" dirty="0"/>
              <a:t>Working with Program Loops (11 of 11)</a:t>
            </a:r>
          </a:p>
        </p:txBody>
      </p:sp>
      <p:pic>
        <p:nvPicPr>
          <p:cNvPr id="7" name="Picture Placeholder 6" descr="A table of information displayed in a webpage that contains game data for July and August of the Tipton Turbines.">
            <a:extLst>
              <a:ext uri="{FF2B5EF4-FFF2-40B4-BE49-F238E27FC236}">
                <a16:creationId xmlns:a16="http://schemas.microsoft.com/office/drawing/2014/main" id="{D5E53784-623D-0245-92A0-B89087C9C9B4}"/>
              </a:ext>
            </a:extLst>
          </p:cNvPr>
          <p:cNvPicPr>
            <a:picLocks noGrp="1" noChangeAspect="1"/>
          </p:cNvPicPr>
          <p:nvPr>
            <p:ph type="pic" sz="quarter" idx="10"/>
          </p:nvPr>
        </p:nvPicPr>
        <p:blipFill>
          <a:blip r:embed="rId2"/>
          <a:stretch>
            <a:fillRect/>
          </a:stretch>
        </p:blipFill>
        <p:spPr>
          <a:xfrm>
            <a:off x="731520" y="1619557"/>
            <a:ext cx="8362338" cy="4111772"/>
          </a:xfrm>
        </p:spPr>
      </p:pic>
      <p:sp>
        <p:nvSpPr>
          <p:cNvPr id="4" name="Text Placeholder 3">
            <a:extLst>
              <a:ext uri="{FF2B5EF4-FFF2-40B4-BE49-F238E27FC236}">
                <a16:creationId xmlns:a16="http://schemas.microsoft.com/office/drawing/2014/main" id="{7AA83191-649F-B448-8B37-223CB67D27F5}"/>
              </a:ext>
            </a:extLst>
          </p:cNvPr>
          <p:cNvSpPr>
            <a:spLocks noGrp="1"/>
          </p:cNvSpPr>
          <p:nvPr>
            <p:ph type="body" sz="quarter" idx="11"/>
          </p:nvPr>
        </p:nvSpPr>
        <p:spPr>
          <a:xfrm>
            <a:off x="9290956" y="4070657"/>
            <a:ext cx="2164421" cy="1808163"/>
          </a:xfrm>
        </p:spPr>
        <p:txBody>
          <a:bodyPr/>
          <a:lstStyle/>
          <a:p>
            <a:r>
              <a:rPr lang="en-US" dirty="0"/>
              <a:t>Figure 3-10 Game data for July and August</a:t>
            </a:r>
          </a:p>
        </p:txBody>
      </p:sp>
    </p:spTree>
    <p:extLst>
      <p:ext uri="{BB962C8B-B14F-4D97-AF65-F5344CB8AC3E}">
        <p14:creationId xmlns:p14="http://schemas.microsoft.com/office/powerpoint/2010/main" val="217712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FE23-2722-F942-AABA-689B5CB0768D}"/>
              </a:ext>
            </a:extLst>
          </p:cNvPr>
          <p:cNvSpPr>
            <a:spLocks noGrp="1"/>
          </p:cNvSpPr>
          <p:nvPr>
            <p:ph type="title"/>
          </p:nvPr>
        </p:nvSpPr>
        <p:spPr/>
        <p:txBody>
          <a:bodyPr/>
          <a:lstStyle/>
          <a:p>
            <a:r>
              <a:rPr lang="en-US" dirty="0"/>
              <a:t>Exploring Array Methods for Generating Loops </a:t>
            </a:r>
            <a:br>
              <a:rPr lang="en-US" dirty="0"/>
            </a:br>
            <a:r>
              <a:rPr lang="en-US" dirty="0"/>
              <a:t>(1 of 4)</a:t>
            </a:r>
          </a:p>
        </p:txBody>
      </p:sp>
      <p:sp>
        <p:nvSpPr>
          <p:cNvPr id="3" name="Text Placeholder 2">
            <a:extLst>
              <a:ext uri="{FF2B5EF4-FFF2-40B4-BE49-F238E27FC236}">
                <a16:creationId xmlns:a16="http://schemas.microsoft.com/office/drawing/2014/main" id="{8298A46D-2833-254A-9919-E9830EDF8981}"/>
              </a:ext>
            </a:extLst>
          </p:cNvPr>
          <p:cNvSpPr>
            <a:spLocks noGrp="1"/>
          </p:cNvSpPr>
          <p:nvPr>
            <p:ph type="body" sz="quarter" idx="17"/>
          </p:nvPr>
        </p:nvSpPr>
        <p:spPr/>
        <p:txBody>
          <a:bodyPr/>
          <a:lstStyle/>
          <a:p>
            <a:r>
              <a:rPr lang="en-US" dirty="0"/>
              <a:t>Built-in JavaScript array methods can replace program loops, are usually faster, and make code simpler and more compact</a:t>
            </a:r>
          </a:p>
          <a:p>
            <a:r>
              <a:rPr lang="en-US" dirty="0"/>
              <a:t>Each employs a </a:t>
            </a:r>
            <a:r>
              <a:rPr lang="en-US" b="1" dirty="0">
                <a:solidFill>
                  <a:srgbClr val="004A78"/>
                </a:solidFill>
              </a:rPr>
              <a:t>callback function</a:t>
            </a:r>
            <a:r>
              <a:rPr lang="en-US" dirty="0"/>
              <a:t>, a function passed as a parameter to another function or method</a:t>
            </a:r>
          </a:p>
          <a:p>
            <a:r>
              <a:rPr lang="en-US" dirty="0"/>
              <a:t>For example, the </a:t>
            </a:r>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a:t>
            </a:r>
            <a:r>
              <a:rPr lang="en-US" dirty="0"/>
              <a:t> method calls a function for each array element:</a:t>
            </a:r>
            <a:br>
              <a:rPr lang="en-US" dirty="0"/>
            </a:br>
            <a:r>
              <a:rPr lang="en-US" i="1" dirty="0" err="1">
                <a:latin typeface="Courier New" panose="02070309020205020404" pitchFamily="49" charset="0"/>
                <a:cs typeface="Courier New" panose="02070309020205020404" pitchFamily="49" charset="0"/>
              </a:rPr>
              <a:t>array</a:t>
            </a:r>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p>
            <a:r>
              <a:rPr lang="en-US" dirty="0"/>
              <a:t>Callback function syntax:</a:t>
            </a:r>
            <a:br>
              <a:rPr lang="en-US" dirty="0"/>
            </a:br>
            <a:r>
              <a:rPr lang="en-US" dirty="0">
                <a:latin typeface="Courier New" panose="02070309020205020404" pitchFamily="49" charset="0"/>
                <a:cs typeface="Courier New" panose="02070309020205020404" pitchFamily="49" charset="0"/>
              </a:rPr>
              <a:t>function </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arrValue</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index</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latin typeface="Arial" panose="020B0604020202020204" pitchFamily="34" charset="0"/>
                <a:cs typeface="Arial" panose="020B0604020202020204" pitchFamily="34" charset="0"/>
              </a:rPr>
              <a:t>To create an efficient loop, place all calculations that will not change during the loop outside of the loop</a:t>
            </a:r>
          </a:p>
        </p:txBody>
      </p:sp>
    </p:spTree>
    <p:extLst>
      <p:ext uri="{BB962C8B-B14F-4D97-AF65-F5344CB8AC3E}">
        <p14:creationId xmlns:p14="http://schemas.microsoft.com/office/powerpoint/2010/main" val="3955726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5844-F183-A544-A411-96F941422B8E}"/>
              </a:ext>
            </a:extLst>
          </p:cNvPr>
          <p:cNvSpPr>
            <a:spLocks noGrp="1"/>
          </p:cNvSpPr>
          <p:nvPr>
            <p:ph type="title"/>
          </p:nvPr>
        </p:nvSpPr>
        <p:spPr/>
        <p:txBody>
          <a:bodyPr/>
          <a:lstStyle/>
          <a:p>
            <a:r>
              <a:rPr lang="en-US" dirty="0"/>
              <a:t>Exploring Array Methods for Generating Loops </a:t>
            </a:r>
            <a:br>
              <a:rPr lang="en-US" dirty="0"/>
            </a:br>
            <a:r>
              <a:rPr lang="en-US" dirty="0"/>
              <a:t>(2 of 4)</a:t>
            </a:r>
          </a:p>
        </p:txBody>
      </p:sp>
      <p:sp>
        <p:nvSpPr>
          <p:cNvPr id="3" name="Text Placeholder 2">
            <a:extLst>
              <a:ext uri="{FF2B5EF4-FFF2-40B4-BE49-F238E27FC236}">
                <a16:creationId xmlns:a16="http://schemas.microsoft.com/office/drawing/2014/main" id="{9636466A-B99A-E14E-B32D-559585FCD6D9}"/>
              </a:ext>
            </a:extLst>
          </p:cNvPr>
          <p:cNvSpPr>
            <a:spLocks noGrp="1"/>
          </p:cNvSpPr>
          <p:nvPr>
            <p:ph type="body" sz="quarter" idx="17"/>
          </p:nvPr>
        </p:nvSpPr>
        <p:spPr/>
        <p:txBody>
          <a:bodyPr/>
          <a:lstStyle/>
          <a:p>
            <a:r>
              <a:rPr lang="en-US" dirty="0"/>
              <a:t>Example using the </a:t>
            </a:r>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a:t>
            </a:r>
            <a:r>
              <a:rPr lang="en-US" dirty="0"/>
              <a:t> method to change array values from [1, 3, 5, 10] to [6, 8, 10, 15]:</a:t>
            </a:r>
            <a:br>
              <a:rPr lang="en-US" dirty="0"/>
            </a:br>
            <a:br>
              <a:rPr lang="en-US" dirty="0"/>
            </a:br>
            <a:r>
              <a:rPr lang="en-US" dirty="0">
                <a:latin typeface="Courier New" panose="02070309020205020404" pitchFamily="49" charset="0"/>
                <a:cs typeface="Courier New" panose="02070309020205020404" pitchFamily="49" charset="0"/>
              </a:rPr>
              <a:t>let x = [1, 3, 5, 10];</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x.forEach</a:t>
            </a:r>
            <a:r>
              <a:rPr lang="en-US" dirty="0">
                <a:latin typeface="Courier New" panose="02070309020205020404" pitchFamily="49" charset="0"/>
                <a:cs typeface="Courier New" panose="02070309020205020404" pitchFamily="49" charset="0"/>
              </a:rPr>
              <a:t>(stepUp5);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stepUp5(</a:t>
            </a:r>
            <a:r>
              <a:rPr lang="en-US" dirty="0" err="1">
                <a:latin typeface="Courier New" panose="02070309020205020404" pitchFamily="49" charset="0"/>
                <a:cs typeface="Courier New" panose="02070309020205020404" pitchFamily="49" charset="0"/>
              </a:rPr>
              <a:t>arrValue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arrValue</a:t>
            </a:r>
            <a:r>
              <a:rPr lang="en-US" dirty="0">
                <a:latin typeface="Courier New" panose="02070309020205020404" pitchFamily="49" charset="0"/>
                <a:cs typeface="Courier New" panose="02070309020205020404" pitchFamily="49" charset="0"/>
              </a:rPr>
              <a:t> + 5;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Arial" panose="020B0604020202020204" pitchFamily="34" charset="0"/>
                <a:cs typeface="Arial" panose="020B0604020202020204" pitchFamily="34" charset="0"/>
              </a:rPr>
              <a:t>Parameters in this example: </a:t>
            </a:r>
          </a:p>
          <a:p>
            <a:pPr lvl="1"/>
            <a:r>
              <a:rPr lang="en-US" dirty="0" err="1">
                <a:latin typeface="Courier New" panose="02070309020205020404" pitchFamily="49" charset="0"/>
                <a:cs typeface="Courier New" panose="02070309020205020404" pitchFamily="49" charset="0"/>
              </a:rPr>
              <a:t>arrValue</a:t>
            </a:r>
            <a:r>
              <a:rPr lang="en-US" dirty="0">
                <a:latin typeface="Arial" panose="020B0604020202020204" pitchFamily="34" charset="0"/>
                <a:cs typeface="Arial" panose="020B0604020202020204" pitchFamily="34" charset="0"/>
              </a:rPr>
              <a:t>: value of the array element at each iteration</a:t>
            </a:r>
          </a:p>
          <a:p>
            <a:pPr lvl="1"/>
            <a:r>
              <a:rPr lang="en-US" dirty="0" err="1">
                <a:latin typeface="Courier New" panose="02070309020205020404" pitchFamily="49" charset="0"/>
                <a:cs typeface="Courier New" panose="02070309020205020404" pitchFamily="49" charset="0"/>
              </a:rPr>
              <a:t>i</a:t>
            </a:r>
            <a:r>
              <a:rPr lang="en-US" dirty="0">
                <a:latin typeface="Arial" panose="020B0604020202020204" pitchFamily="34" charset="0"/>
                <a:cs typeface="Arial" panose="020B0604020202020204" pitchFamily="34" charset="0"/>
              </a:rPr>
              <a:t>: index number at each iteration</a:t>
            </a:r>
          </a:p>
          <a:p>
            <a:pPr lvl="1"/>
            <a:r>
              <a:rPr lang="en-US" dirty="0" err="1">
                <a:latin typeface="Courier New" panose="02070309020205020404" pitchFamily="49" charset="0"/>
                <a:cs typeface="Courier New" panose="02070309020205020404" pitchFamily="49" charset="0"/>
              </a:rPr>
              <a:t>arr</a:t>
            </a:r>
            <a:r>
              <a:rPr lang="en-US" dirty="0">
                <a:latin typeface="Arial" panose="020B0604020202020204" pitchFamily="34" charset="0"/>
                <a:cs typeface="Arial" panose="020B0604020202020204" pitchFamily="34" charset="0"/>
              </a:rPr>
              <a:t>: name of the array</a:t>
            </a:r>
          </a:p>
        </p:txBody>
      </p:sp>
    </p:spTree>
    <p:extLst>
      <p:ext uri="{BB962C8B-B14F-4D97-AF65-F5344CB8AC3E}">
        <p14:creationId xmlns:p14="http://schemas.microsoft.com/office/powerpoint/2010/main" val="428366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0660-39E5-A648-87C2-BADBBD825505}"/>
              </a:ext>
            </a:extLst>
          </p:cNvPr>
          <p:cNvSpPr>
            <a:spLocks noGrp="1"/>
          </p:cNvSpPr>
          <p:nvPr>
            <p:ph type="title"/>
          </p:nvPr>
        </p:nvSpPr>
        <p:spPr/>
        <p:txBody>
          <a:bodyPr/>
          <a:lstStyle/>
          <a:p>
            <a:r>
              <a:rPr lang="en-US" dirty="0"/>
              <a:t>Exploring Array Methods for Generating Loops </a:t>
            </a:r>
            <a:br>
              <a:rPr lang="en-US" dirty="0"/>
            </a:br>
            <a:r>
              <a:rPr lang="en-US" dirty="0"/>
              <a:t>(3 of 4)</a:t>
            </a:r>
          </a:p>
        </p:txBody>
      </p:sp>
      <p:graphicFrame>
        <p:nvGraphicFramePr>
          <p:cNvPr id="5" name="Table Placeholder 4">
            <a:extLst>
              <a:ext uri="{FF2B5EF4-FFF2-40B4-BE49-F238E27FC236}">
                <a16:creationId xmlns:a16="http://schemas.microsoft.com/office/drawing/2014/main" id="{602AADDE-5E5B-7C44-8618-959ACA063E1D}"/>
              </a:ext>
            </a:extLst>
          </p:cNvPr>
          <p:cNvGraphicFramePr>
            <a:graphicFrameLocks noGrp="1"/>
          </p:cNvGraphicFramePr>
          <p:nvPr>
            <p:ph type="tbl" sz="quarter" idx="10"/>
            <p:extLst>
              <p:ext uri="{D42A27DB-BD31-4B8C-83A1-F6EECF244321}">
                <p14:modId xmlns:p14="http://schemas.microsoft.com/office/powerpoint/2010/main" val="2870780579"/>
              </p:ext>
            </p:extLst>
          </p:nvPr>
        </p:nvGraphicFramePr>
        <p:xfrm>
          <a:off x="838200" y="2019300"/>
          <a:ext cx="10515600" cy="29362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024276219"/>
                    </a:ext>
                  </a:extLst>
                </a:gridCol>
                <a:gridCol w="6781800">
                  <a:extLst>
                    <a:ext uri="{9D8B030D-6E8A-4147-A177-3AD203B41FA5}">
                      <a16:colId xmlns:a16="http://schemas.microsoft.com/office/drawing/2014/main" val="3818135697"/>
                    </a:ext>
                  </a:extLst>
                </a:gridCol>
              </a:tblGrid>
              <a:tr h="370840">
                <a:tc>
                  <a:txBody>
                    <a:bodyPr/>
                    <a:lstStyle/>
                    <a:p>
                      <a:r>
                        <a:rPr lang="en-US" dirty="0"/>
                        <a:t>Array Method </a:t>
                      </a:r>
                    </a:p>
                  </a:txBody>
                  <a:tcPr/>
                </a:tc>
                <a:tc>
                  <a:txBody>
                    <a:bodyPr/>
                    <a:lstStyle/>
                    <a:p>
                      <a:r>
                        <a:rPr lang="en-US" dirty="0"/>
                        <a:t>Description</a:t>
                      </a:r>
                    </a:p>
                  </a:txBody>
                  <a:tcPr/>
                </a:tc>
                <a:extLst>
                  <a:ext uri="{0D108BD9-81ED-4DB2-BD59-A6C34878D82A}">
                    <a16:rowId xmlns:a16="http://schemas.microsoft.com/office/drawing/2014/main" val="1882202405"/>
                  </a:ext>
                </a:extLst>
              </a:tr>
              <a:tr h="370840">
                <a:tc>
                  <a:txBody>
                    <a:bodyPr/>
                    <a:lstStyle/>
                    <a:p>
                      <a:r>
                        <a:rPr lang="en-US" dirty="0">
                          <a:latin typeface="Courier New" panose="02070309020205020404" pitchFamily="49" charset="0"/>
                          <a:cs typeface="Courier New" panose="02070309020205020404" pitchFamily="49" charset="0"/>
                        </a:rPr>
                        <a:t>every(</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Tests whether the value of the </a:t>
                      </a:r>
                      <a:r>
                        <a:rPr lang="en-US" i="1" dirty="0">
                          <a:latin typeface="Courier New" panose="02070309020205020404" pitchFamily="49" charset="0"/>
                          <a:cs typeface="Courier New" panose="02070309020205020404" pitchFamily="49" charset="0"/>
                        </a:rPr>
                        <a:t>callback</a:t>
                      </a:r>
                      <a:r>
                        <a:rPr lang="en-US" dirty="0"/>
                        <a:t> function is </a:t>
                      </a:r>
                      <a:r>
                        <a:rPr lang="en-US" dirty="0">
                          <a:latin typeface="Courier New" panose="02070309020205020404" pitchFamily="49" charset="0"/>
                          <a:cs typeface="Courier New" panose="02070309020205020404" pitchFamily="49" charset="0"/>
                        </a:rPr>
                        <a:t>true</a:t>
                      </a:r>
                      <a:r>
                        <a:rPr lang="en-US" dirty="0"/>
                        <a:t> for all array elements</a:t>
                      </a:r>
                    </a:p>
                  </a:txBody>
                  <a:tcPr/>
                </a:tc>
                <a:extLst>
                  <a:ext uri="{0D108BD9-81ED-4DB2-BD59-A6C34878D82A}">
                    <a16:rowId xmlns:a16="http://schemas.microsoft.com/office/drawing/2014/main" val="3860853411"/>
                  </a:ext>
                </a:extLst>
              </a:tr>
              <a:tr h="370840">
                <a:tc>
                  <a:txBody>
                    <a:bodyPr/>
                    <a:lstStyle/>
                    <a:p>
                      <a:r>
                        <a:rPr lang="en-US" dirty="0">
                          <a:latin typeface="Courier New" panose="02070309020205020404" pitchFamily="49" charset="0"/>
                          <a:cs typeface="Courier New" panose="02070309020205020404" pitchFamily="49" charset="0"/>
                        </a:rPr>
                        <a:t>filter(</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 new array populated with the elements of the array that return a value of </a:t>
                      </a:r>
                      <a:r>
                        <a:rPr lang="en-US" dirty="0">
                          <a:latin typeface="Courier New" panose="02070309020205020404" pitchFamily="49" charset="0"/>
                          <a:cs typeface="Courier New" panose="02070309020205020404" pitchFamily="49" charset="0"/>
                        </a:rPr>
                        <a:t>true</a:t>
                      </a:r>
                      <a:r>
                        <a:rPr lang="en-US" dirty="0"/>
                        <a:t> from the </a:t>
                      </a:r>
                      <a:r>
                        <a:rPr lang="en-US" i="1" dirty="0">
                          <a:latin typeface="Courier New" panose="02070309020205020404" pitchFamily="49" charset="0"/>
                          <a:cs typeface="Courier New" panose="02070309020205020404" pitchFamily="49" charset="0"/>
                        </a:rPr>
                        <a:t>callback</a:t>
                      </a:r>
                      <a:r>
                        <a:rPr lang="en-US" dirty="0"/>
                        <a:t> function</a:t>
                      </a:r>
                    </a:p>
                  </a:txBody>
                  <a:tcPr/>
                </a:tc>
                <a:extLst>
                  <a:ext uri="{0D108BD9-81ED-4DB2-BD59-A6C34878D82A}">
                    <a16:rowId xmlns:a16="http://schemas.microsoft.com/office/drawing/2014/main" val="366941213"/>
                  </a:ext>
                </a:extLst>
              </a:tr>
              <a:tr h="370840">
                <a:tc>
                  <a:txBody>
                    <a:bodyPr/>
                    <a:lstStyle/>
                    <a:p>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Applies the </a:t>
                      </a:r>
                      <a:r>
                        <a:rPr lang="en-US" i="1" dirty="0">
                          <a:latin typeface="Courier New" panose="02070309020205020404" pitchFamily="49" charset="0"/>
                          <a:cs typeface="Courier New" panose="02070309020205020404" pitchFamily="49" charset="0"/>
                        </a:rPr>
                        <a:t>callback</a:t>
                      </a:r>
                      <a:r>
                        <a:rPr lang="en-US" dirty="0"/>
                        <a:t> function to each array element</a:t>
                      </a:r>
                    </a:p>
                  </a:txBody>
                  <a:tcPr/>
                </a:tc>
                <a:extLst>
                  <a:ext uri="{0D108BD9-81ED-4DB2-BD59-A6C34878D82A}">
                    <a16:rowId xmlns:a16="http://schemas.microsoft.com/office/drawing/2014/main" val="3481811869"/>
                  </a:ext>
                </a:extLst>
              </a:tr>
              <a:tr h="370840">
                <a:tc>
                  <a:txBody>
                    <a:bodyPr/>
                    <a:lstStyle/>
                    <a:p>
                      <a:r>
                        <a:rPr lang="en-US" dirty="0">
                          <a:latin typeface="Courier New" panose="02070309020205020404" pitchFamily="49" charset="0"/>
                          <a:cs typeface="Courier New" panose="02070309020205020404" pitchFamily="49" charset="0"/>
                        </a:rPr>
                        <a:t>map(</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Creates a new array by passing the original array elements to the </a:t>
                      </a:r>
                      <a:r>
                        <a:rPr lang="en-US" i="1" dirty="0">
                          <a:latin typeface="Courier New" panose="02070309020205020404" pitchFamily="49" charset="0"/>
                          <a:cs typeface="Courier New" panose="02070309020205020404" pitchFamily="49" charset="0"/>
                        </a:rPr>
                        <a:t>callback</a:t>
                      </a:r>
                      <a:r>
                        <a:rPr lang="en-US" dirty="0"/>
                        <a:t> function, which returns the mapped value of those elements</a:t>
                      </a:r>
                    </a:p>
                  </a:txBody>
                  <a:tcPr/>
                </a:tc>
                <a:extLst>
                  <a:ext uri="{0D108BD9-81ED-4DB2-BD59-A6C34878D82A}">
                    <a16:rowId xmlns:a16="http://schemas.microsoft.com/office/drawing/2014/main" val="2577362790"/>
                  </a:ext>
                </a:extLst>
              </a:tr>
            </a:tbl>
          </a:graphicData>
        </a:graphic>
      </p:graphicFrame>
    </p:spTree>
    <p:extLst>
      <p:ext uri="{BB962C8B-B14F-4D97-AF65-F5344CB8AC3E}">
        <p14:creationId xmlns:p14="http://schemas.microsoft.com/office/powerpoint/2010/main" val="404031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0660-39E5-A648-87C2-BADBBD825505}"/>
              </a:ext>
            </a:extLst>
          </p:cNvPr>
          <p:cNvSpPr>
            <a:spLocks noGrp="1"/>
          </p:cNvSpPr>
          <p:nvPr>
            <p:ph type="title"/>
          </p:nvPr>
        </p:nvSpPr>
        <p:spPr/>
        <p:txBody>
          <a:bodyPr/>
          <a:lstStyle/>
          <a:p>
            <a:r>
              <a:rPr lang="en-US" dirty="0"/>
              <a:t>Exploring Array Methods for Generating Loops </a:t>
            </a:r>
            <a:br>
              <a:rPr lang="en-US" dirty="0"/>
            </a:br>
            <a:r>
              <a:rPr lang="en-US" dirty="0"/>
              <a:t>(4 of 4)</a:t>
            </a:r>
          </a:p>
        </p:txBody>
      </p:sp>
      <p:graphicFrame>
        <p:nvGraphicFramePr>
          <p:cNvPr id="5" name="Table Placeholder 4">
            <a:extLst>
              <a:ext uri="{FF2B5EF4-FFF2-40B4-BE49-F238E27FC236}">
                <a16:creationId xmlns:a16="http://schemas.microsoft.com/office/drawing/2014/main" id="{602AADDE-5E5B-7C44-8618-959ACA063E1D}"/>
              </a:ext>
            </a:extLst>
          </p:cNvPr>
          <p:cNvGraphicFramePr>
            <a:graphicFrameLocks noGrp="1"/>
          </p:cNvGraphicFramePr>
          <p:nvPr>
            <p:ph type="tbl" sz="quarter" idx="10"/>
            <p:extLst>
              <p:ext uri="{D42A27DB-BD31-4B8C-83A1-F6EECF244321}">
                <p14:modId xmlns:p14="http://schemas.microsoft.com/office/powerpoint/2010/main" val="700912085"/>
              </p:ext>
            </p:extLst>
          </p:nvPr>
        </p:nvGraphicFramePr>
        <p:xfrm>
          <a:off x="838200" y="2019300"/>
          <a:ext cx="10515600" cy="35712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024276219"/>
                    </a:ext>
                  </a:extLst>
                </a:gridCol>
                <a:gridCol w="6781800">
                  <a:extLst>
                    <a:ext uri="{9D8B030D-6E8A-4147-A177-3AD203B41FA5}">
                      <a16:colId xmlns:a16="http://schemas.microsoft.com/office/drawing/2014/main" val="3818135697"/>
                    </a:ext>
                  </a:extLst>
                </a:gridCol>
              </a:tblGrid>
              <a:tr h="370840">
                <a:tc>
                  <a:txBody>
                    <a:bodyPr/>
                    <a:lstStyle/>
                    <a:p>
                      <a:r>
                        <a:rPr lang="en-US" dirty="0"/>
                        <a:t>Array Method </a:t>
                      </a:r>
                    </a:p>
                  </a:txBody>
                  <a:tcPr/>
                </a:tc>
                <a:tc>
                  <a:txBody>
                    <a:bodyPr/>
                    <a:lstStyle/>
                    <a:p>
                      <a:r>
                        <a:rPr lang="en-US" dirty="0"/>
                        <a:t>Description</a:t>
                      </a:r>
                    </a:p>
                  </a:txBody>
                  <a:tcPr/>
                </a:tc>
                <a:extLst>
                  <a:ext uri="{0D108BD9-81ED-4DB2-BD59-A6C34878D82A}">
                    <a16:rowId xmlns:a16="http://schemas.microsoft.com/office/drawing/2014/main" val="1882202405"/>
                  </a:ext>
                </a:extLst>
              </a:tr>
              <a:tr h="370840">
                <a:tc>
                  <a:txBody>
                    <a:bodyPr/>
                    <a:lstStyle/>
                    <a:p>
                      <a:r>
                        <a:rPr lang="en-US" dirty="0">
                          <a:latin typeface="Courier New" panose="02070309020205020404" pitchFamily="49" charset="0"/>
                          <a:cs typeface="Courier New" panose="02070309020205020404" pitchFamily="49" charset="0"/>
                        </a:rPr>
                        <a:t>reduce(</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Reduces the array by keeping only those elements returning a </a:t>
                      </a:r>
                      <a:r>
                        <a:rPr lang="en-US" dirty="0">
                          <a:latin typeface="Courier New" panose="02070309020205020404" pitchFamily="49" charset="0"/>
                          <a:cs typeface="Courier New" panose="02070309020205020404" pitchFamily="49" charset="0"/>
                        </a:rPr>
                        <a:t>true</a:t>
                      </a:r>
                      <a:r>
                        <a:rPr lang="en-US" dirty="0"/>
                        <a:t> value from the </a:t>
                      </a:r>
                      <a:r>
                        <a:rPr lang="en-US" i="1" dirty="0">
                          <a:latin typeface="Courier New" panose="02070309020205020404" pitchFamily="49" charset="0"/>
                          <a:cs typeface="Courier New" panose="02070309020205020404" pitchFamily="49" charset="0"/>
                        </a:rPr>
                        <a:t>callback</a:t>
                      </a:r>
                      <a:r>
                        <a:rPr lang="en-US" dirty="0"/>
                        <a:t> function</a:t>
                      </a:r>
                    </a:p>
                  </a:txBody>
                  <a:tcPr/>
                </a:tc>
                <a:extLst>
                  <a:ext uri="{0D108BD9-81ED-4DB2-BD59-A6C34878D82A}">
                    <a16:rowId xmlns:a16="http://schemas.microsoft.com/office/drawing/2014/main" val="3860853411"/>
                  </a:ext>
                </a:extLst>
              </a:tr>
              <a:tr h="370840">
                <a:tc>
                  <a:txBody>
                    <a:bodyPr/>
                    <a:lstStyle/>
                    <a:p>
                      <a:r>
                        <a:rPr lang="en-US" dirty="0" err="1">
                          <a:latin typeface="Courier New" panose="02070309020205020404" pitchFamily="49" charset="0"/>
                          <a:cs typeface="Courier New" panose="02070309020205020404" pitchFamily="49" charset="0"/>
                        </a:rPr>
                        <a:t>reduceRight</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a:t>
                      </a:r>
                    </a:p>
                    <a:p>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Reduces the array starting from the last element by keeping only those elements returning a </a:t>
                      </a:r>
                      <a:r>
                        <a:rPr lang="en-US" dirty="0">
                          <a:latin typeface="Courier New" panose="02070309020205020404" pitchFamily="49" charset="0"/>
                          <a:cs typeface="Courier New" panose="02070309020205020404" pitchFamily="49" charset="0"/>
                        </a:rPr>
                        <a:t>true</a:t>
                      </a:r>
                      <a:r>
                        <a:rPr lang="en-US" dirty="0"/>
                        <a:t> value from the </a:t>
                      </a:r>
                      <a:r>
                        <a:rPr lang="en-US" i="1" dirty="0">
                          <a:latin typeface="Courier New" panose="02070309020205020404" pitchFamily="49" charset="0"/>
                          <a:cs typeface="Courier New" panose="02070309020205020404" pitchFamily="49" charset="0"/>
                        </a:rPr>
                        <a:t>callback</a:t>
                      </a:r>
                      <a:r>
                        <a:rPr lang="en-US" dirty="0"/>
                        <a:t> function</a:t>
                      </a:r>
                    </a:p>
                  </a:txBody>
                  <a:tcPr/>
                </a:tc>
                <a:extLst>
                  <a:ext uri="{0D108BD9-81ED-4DB2-BD59-A6C34878D82A}">
                    <a16:rowId xmlns:a16="http://schemas.microsoft.com/office/drawing/2014/main" val="366941213"/>
                  </a:ext>
                </a:extLst>
              </a:tr>
              <a:tr h="370840">
                <a:tc>
                  <a:txBody>
                    <a:bodyPr/>
                    <a:lstStyle/>
                    <a:p>
                      <a:r>
                        <a:rPr lang="en-US" dirty="0">
                          <a:latin typeface="Courier New" panose="02070309020205020404" pitchFamily="49" charset="0"/>
                          <a:cs typeface="Courier New" panose="02070309020205020404" pitchFamily="49" charset="0"/>
                        </a:rPr>
                        <a:t>some(</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Tests whether the value of </a:t>
                      </a:r>
                      <a:r>
                        <a:rPr lang="en-US" i="1" dirty="0">
                          <a:latin typeface="Courier New" panose="02070309020205020404" pitchFamily="49" charset="0"/>
                          <a:cs typeface="Courier New" panose="02070309020205020404" pitchFamily="49" charset="0"/>
                        </a:rPr>
                        <a:t>callback</a:t>
                      </a:r>
                      <a:r>
                        <a:rPr lang="en-US" dirty="0"/>
                        <a:t> function is </a:t>
                      </a:r>
                      <a:r>
                        <a:rPr lang="en-US" dirty="0">
                          <a:latin typeface="Courier New" panose="02070309020205020404" pitchFamily="49" charset="0"/>
                          <a:cs typeface="Courier New" panose="02070309020205020404" pitchFamily="49" charset="0"/>
                        </a:rPr>
                        <a:t>true</a:t>
                      </a:r>
                      <a:r>
                        <a:rPr lang="en-US" dirty="0"/>
                        <a:t> for at least one array element</a:t>
                      </a:r>
                    </a:p>
                  </a:txBody>
                  <a:tcPr/>
                </a:tc>
                <a:extLst>
                  <a:ext uri="{0D108BD9-81ED-4DB2-BD59-A6C34878D82A}">
                    <a16:rowId xmlns:a16="http://schemas.microsoft.com/office/drawing/2014/main" val="3481811869"/>
                  </a:ext>
                </a:extLst>
              </a:tr>
              <a:tr h="370840">
                <a:tc>
                  <a:txBody>
                    <a:bodyPr/>
                    <a:lstStyle/>
                    <a:p>
                      <a:r>
                        <a:rPr lang="en-US" dirty="0">
                          <a:latin typeface="Courier New" panose="02070309020205020404" pitchFamily="49" charset="0"/>
                          <a:cs typeface="Courier New" panose="02070309020205020404" pitchFamily="49" charset="0"/>
                        </a:rPr>
                        <a:t>find(</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the value of the first array element returning a </a:t>
                      </a:r>
                      <a:r>
                        <a:rPr lang="en-US" dirty="0">
                          <a:latin typeface="Courier New" panose="02070309020205020404" pitchFamily="49" charset="0"/>
                          <a:cs typeface="Courier New" panose="02070309020205020404" pitchFamily="49" charset="0"/>
                        </a:rPr>
                        <a:t>true</a:t>
                      </a:r>
                      <a:r>
                        <a:rPr lang="en-US" dirty="0"/>
                        <a:t> value from the </a:t>
                      </a:r>
                      <a:r>
                        <a:rPr lang="en-US" i="1" dirty="0">
                          <a:latin typeface="Courier New" panose="02070309020205020404" pitchFamily="49" charset="0"/>
                          <a:cs typeface="Courier New" panose="02070309020205020404" pitchFamily="49" charset="0"/>
                        </a:rPr>
                        <a:t>callback</a:t>
                      </a:r>
                      <a:r>
                        <a:rPr lang="en-US" dirty="0"/>
                        <a:t> function</a:t>
                      </a:r>
                    </a:p>
                  </a:txBody>
                  <a:tcPr/>
                </a:tc>
                <a:extLst>
                  <a:ext uri="{0D108BD9-81ED-4DB2-BD59-A6C34878D82A}">
                    <a16:rowId xmlns:a16="http://schemas.microsoft.com/office/drawing/2014/main" val="2577362790"/>
                  </a:ext>
                </a:extLst>
              </a:tr>
              <a:tr h="370840">
                <a:tc>
                  <a:txBody>
                    <a:bodyPr/>
                    <a:lstStyle/>
                    <a:p>
                      <a:r>
                        <a:rPr lang="en-US" dirty="0" err="1">
                          <a:latin typeface="Courier New" panose="02070309020205020404" pitchFamily="49" charset="0"/>
                          <a:cs typeface="Courier New" panose="02070309020205020404" pitchFamily="49" charset="0"/>
                        </a:rPr>
                        <a:t>findIndex</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callback</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thisArg</a:t>
                      </a:r>
                      <a:r>
                        <a:rPr lang="en-US" dirty="0">
                          <a:latin typeface="Courier New" panose="02070309020205020404" pitchFamily="49" charset="0"/>
                          <a:cs typeface="Courier New" panose="02070309020205020404" pitchFamily="49" charset="0"/>
                        </a:rPr>
                        <a:t>)</a:t>
                      </a:r>
                    </a:p>
                  </a:txBody>
                  <a:tcPr/>
                </a:tc>
                <a:tc>
                  <a:txBody>
                    <a:bodyPr/>
                    <a:lstStyle/>
                    <a:p>
                      <a:r>
                        <a:rPr lang="en-US" dirty="0"/>
                        <a:t>Returns the index of the first array element returning a </a:t>
                      </a:r>
                      <a:r>
                        <a:rPr lang="en-US" dirty="0">
                          <a:latin typeface="Courier New" panose="02070309020205020404" pitchFamily="49" charset="0"/>
                          <a:cs typeface="Courier New" panose="02070309020205020404" pitchFamily="49" charset="0"/>
                        </a:rPr>
                        <a:t>true</a:t>
                      </a:r>
                      <a:r>
                        <a:rPr lang="en-US" dirty="0"/>
                        <a:t> value from the </a:t>
                      </a:r>
                      <a:r>
                        <a:rPr lang="en-US" i="1" dirty="0">
                          <a:latin typeface="Courier New" panose="02070309020205020404" pitchFamily="49" charset="0"/>
                          <a:cs typeface="Courier New" panose="02070309020205020404" pitchFamily="49" charset="0"/>
                        </a:rPr>
                        <a:t>callback</a:t>
                      </a:r>
                      <a:r>
                        <a:rPr lang="en-US" dirty="0"/>
                        <a:t> function</a:t>
                      </a:r>
                    </a:p>
                  </a:txBody>
                  <a:tcPr/>
                </a:tc>
                <a:extLst>
                  <a:ext uri="{0D108BD9-81ED-4DB2-BD59-A6C34878D82A}">
                    <a16:rowId xmlns:a16="http://schemas.microsoft.com/office/drawing/2014/main" val="3889361784"/>
                  </a:ext>
                </a:extLst>
              </a:tr>
            </a:tbl>
          </a:graphicData>
        </a:graphic>
      </p:graphicFrame>
    </p:spTree>
    <p:extLst>
      <p:ext uri="{BB962C8B-B14F-4D97-AF65-F5344CB8AC3E}">
        <p14:creationId xmlns:p14="http://schemas.microsoft.com/office/powerpoint/2010/main" val="414335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45C3-759E-DD42-BAAF-3A7934B75C47}"/>
              </a:ext>
            </a:extLst>
          </p:cNvPr>
          <p:cNvSpPr>
            <a:spLocks noGrp="1"/>
          </p:cNvSpPr>
          <p:nvPr>
            <p:ph type="title"/>
          </p:nvPr>
        </p:nvSpPr>
        <p:spPr/>
        <p:txBody>
          <a:bodyPr/>
          <a:lstStyle/>
          <a:p>
            <a:r>
              <a:rPr lang="en-US" dirty="0"/>
              <a:t>Adding Decision Making to Your Code (1 of 13)</a:t>
            </a:r>
          </a:p>
        </p:txBody>
      </p:sp>
      <p:sp>
        <p:nvSpPr>
          <p:cNvPr id="3" name="Text Placeholder 2">
            <a:extLst>
              <a:ext uri="{FF2B5EF4-FFF2-40B4-BE49-F238E27FC236}">
                <a16:creationId xmlns:a16="http://schemas.microsoft.com/office/drawing/2014/main" id="{F154A6D5-F414-2349-84EF-21A064349CC0}"/>
              </a:ext>
            </a:extLst>
          </p:cNvPr>
          <p:cNvSpPr>
            <a:spLocks noGrp="1"/>
          </p:cNvSpPr>
          <p:nvPr>
            <p:ph type="body" sz="quarter" idx="17"/>
          </p:nvPr>
        </p:nvSpPr>
        <p:spPr/>
        <p:txBody>
          <a:bodyPr/>
          <a:lstStyle/>
          <a:p>
            <a:r>
              <a:rPr lang="en-US" b="1" dirty="0">
                <a:solidFill>
                  <a:srgbClr val="004A78"/>
                </a:solidFill>
              </a:rPr>
              <a:t>Decision making </a:t>
            </a:r>
            <a:r>
              <a:rPr lang="en-US" dirty="0"/>
              <a:t>is the process of choosing which code to execute in response to a circumstance</a:t>
            </a:r>
          </a:p>
          <a:p>
            <a:r>
              <a:rPr lang="en-US" dirty="0"/>
              <a:t>JavaScript </a:t>
            </a:r>
            <a:r>
              <a:rPr lang="en-US" b="1" dirty="0">
                <a:solidFill>
                  <a:srgbClr val="004A78"/>
                </a:solidFill>
              </a:rPr>
              <a:t>decision-making statements </a:t>
            </a:r>
            <a:r>
              <a:rPr lang="en-US" dirty="0"/>
              <a:t>(a.k.a. </a:t>
            </a:r>
            <a:r>
              <a:rPr lang="en-US" b="1" dirty="0">
                <a:solidFill>
                  <a:srgbClr val="004A78"/>
                </a:solidFill>
              </a:rPr>
              <a:t>decision-making structures </a:t>
            </a:r>
            <a:r>
              <a:rPr lang="en-US" dirty="0"/>
              <a:t>or </a:t>
            </a:r>
            <a:r>
              <a:rPr lang="en-US" b="1" dirty="0">
                <a:solidFill>
                  <a:srgbClr val="004A78"/>
                </a:solidFill>
              </a:rPr>
              <a:t>conditional statements</a:t>
            </a:r>
            <a:r>
              <a:rPr lang="en-US" dirty="0"/>
              <a:t>) are special types of statements used for making decisions</a:t>
            </a:r>
          </a:p>
          <a:p>
            <a:r>
              <a:rPr lang="en-US" dirty="0"/>
              <a:t>The </a:t>
            </a:r>
            <a:r>
              <a:rPr lang="en-US" dirty="0">
                <a:latin typeface="Courier New" panose="02070309020205020404" pitchFamily="49" charset="0"/>
                <a:cs typeface="Courier New" panose="02070309020205020404" pitchFamily="49" charset="0"/>
              </a:rPr>
              <a:t>if</a:t>
            </a:r>
            <a:r>
              <a:rPr lang="en-US" dirty="0"/>
              <a:t> statement</a:t>
            </a:r>
          </a:p>
          <a:p>
            <a:pPr lvl="1"/>
            <a:r>
              <a:rPr lang="en-US" dirty="0"/>
              <a:t>Runs a set of statements only if the given condition is true</a:t>
            </a:r>
          </a:p>
          <a:p>
            <a:pPr lvl="1"/>
            <a:r>
              <a:rPr lang="en-US" dirty="0"/>
              <a:t>Syntax, where </a:t>
            </a:r>
            <a:r>
              <a:rPr lang="en-US" i="1" dirty="0">
                <a:latin typeface="Courier New" panose="02070309020205020404" pitchFamily="49" charset="0"/>
                <a:cs typeface="Courier New" panose="02070309020205020404" pitchFamily="49" charset="0"/>
              </a:rPr>
              <a:t>condition</a:t>
            </a:r>
            <a:r>
              <a:rPr lang="en-US" dirty="0"/>
              <a:t> is a Boolean expression that returns </a:t>
            </a: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a:t>
            </a:r>
            <a:r>
              <a:rPr lang="en-US" dirty="0"/>
              <a:t>:</a:t>
            </a:r>
            <a:br>
              <a:rPr lang="en-US" dirty="0"/>
            </a:br>
            <a:r>
              <a:rPr lang="en-US" dirty="0">
                <a:latin typeface="Courier New" panose="02070309020205020404" pitchFamily="49" charset="0"/>
                <a:cs typeface="Courier New" panose="02070309020205020404" pitchFamily="49" charset="0"/>
              </a:rPr>
              <a:t>if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latin typeface="Arial" panose="020B0604020202020204" pitchFamily="34" charset="0"/>
                <a:cs typeface="Arial" panose="020B0604020202020204" pitchFamily="34" charset="0"/>
              </a:rPr>
              <a:t>Sample </a:t>
            </a:r>
            <a:r>
              <a:rPr lang="en-US" dirty="0">
                <a:latin typeface="Courier New" panose="02070309020205020404" pitchFamily="49" charset="0"/>
                <a:cs typeface="Courier New" panose="02070309020205020404" pitchFamily="49" charset="0"/>
              </a:rPr>
              <a:t>if</a:t>
            </a:r>
            <a:r>
              <a:rPr lang="en-US" dirty="0"/>
              <a:t> statement </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Courier New" panose="02070309020205020404" pitchFamily="49" charset="0"/>
                <a:cs typeface="Courier New" panose="02070309020205020404" pitchFamily="49" charset="0"/>
              </a:rPr>
              <a:t>if (day === "Friday")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("Get ready for the Weekend!");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5207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67BB-4AAA-3048-9B35-44231B27B727}"/>
              </a:ext>
            </a:extLst>
          </p:cNvPr>
          <p:cNvSpPr>
            <a:spLocks noGrp="1"/>
          </p:cNvSpPr>
          <p:nvPr>
            <p:ph type="title"/>
          </p:nvPr>
        </p:nvSpPr>
        <p:spPr/>
        <p:txBody>
          <a:bodyPr/>
          <a:lstStyle/>
          <a:p>
            <a:r>
              <a:rPr lang="en-US" dirty="0"/>
              <a:t>Adding Decision Making to Your Code (2 of 13)</a:t>
            </a:r>
          </a:p>
        </p:txBody>
      </p:sp>
      <p:sp>
        <p:nvSpPr>
          <p:cNvPr id="3" name="Text Placeholder 2">
            <a:extLst>
              <a:ext uri="{FF2B5EF4-FFF2-40B4-BE49-F238E27FC236}">
                <a16:creationId xmlns:a16="http://schemas.microsoft.com/office/drawing/2014/main" id="{59195B8B-B4AF-CE44-87D2-420A4AFC1881}"/>
              </a:ext>
            </a:extLst>
          </p:cNvPr>
          <p:cNvSpPr>
            <a:spLocks noGrp="1"/>
          </p:cNvSpPr>
          <p:nvPr>
            <p:ph type="body" sz="quarter" idx="17"/>
          </p:nvPr>
        </p:nvSpPr>
        <p:spPr/>
        <p:txBody>
          <a:bodyPr>
            <a:normAutofit/>
          </a:bodyPr>
          <a:lstStyle/>
          <a:p>
            <a:r>
              <a:rPr lang="en-US" dirty="0"/>
              <a:t>The </a:t>
            </a:r>
            <a:r>
              <a:rPr lang="en-US" dirty="0">
                <a:latin typeface="Courier New" panose="02070309020205020404" pitchFamily="49" charset="0"/>
                <a:cs typeface="Courier New" panose="02070309020205020404" pitchFamily="49" charset="0"/>
              </a:rPr>
              <a:t>if else</a:t>
            </a:r>
            <a:r>
              <a:rPr lang="en-US" dirty="0"/>
              <a:t> statement</a:t>
            </a:r>
          </a:p>
          <a:p>
            <a:pPr lvl="1"/>
            <a:r>
              <a:rPr lang="en-US" dirty="0"/>
              <a:t>Runs one command if the given condition is true or a different command if it is false or falsy</a:t>
            </a:r>
          </a:p>
          <a:p>
            <a:pPr lvl="1"/>
            <a:r>
              <a:rPr lang="en-US" dirty="0"/>
              <a:t>Syntax:</a:t>
            </a:r>
            <a:br>
              <a:rPr lang="en-US" dirty="0"/>
            </a:br>
            <a:r>
              <a:rPr lang="en-US" dirty="0">
                <a:latin typeface="Courier New" panose="02070309020205020404" pitchFamily="49" charset="0"/>
                <a:cs typeface="Courier New" panose="02070309020205020404" pitchFamily="49" charset="0"/>
              </a:rPr>
              <a:t>if (</a:t>
            </a:r>
            <a:r>
              <a:rPr lang="en-US" i="1" dirty="0">
                <a:latin typeface="Courier New" panose="02070309020205020404" pitchFamily="49" charset="0"/>
                <a:cs typeface="Courier New" panose="02070309020205020404" pitchFamily="49" charset="0"/>
              </a:rPr>
              <a:t>condition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if condition is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if condition is not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Sample </a:t>
            </a:r>
            <a:r>
              <a:rPr lang="en-US" dirty="0">
                <a:latin typeface="Courier New" panose="02070309020205020404" pitchFamily="49" charset="0"/>
                <a:cs typeface="Courier New" panose="02070309020205020404" pitchFamily="49" charset="0"/>
              </a:rPr>
              <a:t>if else</a:t>
            </a:r>
            <a:r>
              <a:rPr lang="en-US" dirty="0"/>
              <a:t> statement:</a:t>
            </a:r>
            <a:br>
              <a:rPr lang="en-US" dirty="0"/>
            </a:br>
            <a:r>
              <a:rPr lang="en-US" dirty="0">
                <a:latin typeface="Courier New" panose="02070309020205020404" pitchFamily="49" charset="0"/>
                <a:cs typeface="Courier New" panose="02070309020205020404" pitchFamily="49" charset="0"/>
              </a:rPr>
              <a:t>if (day === "Friday")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("Get ready for the Weekend!");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("Have a great 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381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Chapter Objectives (2 of 2)</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pPr marL="0" indent="0">
              <a:buNone/>
            </a:pPr>
            <a:r>
              <a:rPr lang="en-US" dirty="0"/>
              <a:t>By the end of this chapter, you should be able to:</a:t>
            </a:r>
            <a:br>
              <a:rPr lang="en-US" dirty="0"/>
            </a:br>
            <a:endParaRPr lang="en-US" dirty="0"/>
          </a:p>
          <a:p>
            <a:pPr>
              <a:spcAft>
                <a:spcPts val="1200"/>
              </a:spcAft>
            </a:pPr>
            <a:r>
              <a:rPr lang="en-US" dirty="0"/>
              <a:t>Explore array methods to replace program loops.</a:t>
            </a:r>
          </a:p>
          <a:p>
            <a:pPr>
              <a:spcAft>
                <a:spcPts val="1200"/>
              </a:spcAft>
            </a:pPr>
            <a:r>
              <a:rPr lang="en-US" dirty="0"/>
              <a:t>Make decisions with </a:t>
            </a:r>
            <a:r>
              <a:rPr lang="en-US" dirty="0">
                <a:latin typeface="Courier New" panose="02070309020205020404" pitchFamily="49" charset="0"/>
                <a:cs typeface="Courier New" panose="02070309020205020404" pitchFamily="49" charset="0"/>
              </a:rPr>
              <a:t>if</a:t>
            </a:r>
            <a:r>
              <a:rPr lang="en-US" dirty="0"/>
              <a:t> statements and </a:t>
            </a:r>
            <a:r>
              <a:rPr lang="en-US" dirty="0">
                <a:latin typeface="Courier New" panose="02070309020205020404" pitchFamily="49" charset="0"/>
                <a:cs typeface="Courier New" panose="02070309020205020404" pitchFamily="49" charset="0"/>
              </a:rPr>
              <a:t>switch</a:t>
            </a:r>
            <a:r>
              <a:rPr lang="en-US" dirty="0"/>
              <a:t> statements.</a:t>
            </a:r>
          </a:p>
          <a:p>
            <a:pPr>
              <a:spcAft>
                <a:spcPts val="1200"/>
              </a:spcAft>
            </a:pPr>
            <a:r>
              <a:rPr lang="en-US" dirty="0"/>
              <a:t>Manage program loops and conditional statements with the </a:t>
            </a:r>
            <a:r>
              <a:rPr lang="en-US" dirty="0">
                <a:latin typeface="Courier New" panose="02070309020205020404" pitchFamily="49" charset="0"/>
                <a:cs typeface="Courier New" panose="02070309020205020404" pitchFamily="49" charset="0"/>
              </a:rPr>
              <a:t>break</a:t>
            </a:r>
            <a:r>
              <a:rPr lang="en-US" dirty="0"/>
              <a:t>, </a:t>
            </a:r>
            <a:r>
              <a:rPr lang="en-US" dirty="0">
                <a:latin typeface="Courier New" panose="02070309020205020404" pitchFamily="49" charset="0"/>
                <a:cs typeface="Courier New" panose="02070309020205020404" pitchFamily="49" charset="0"/>
              </a:rPr>
              <a:t>continue</a:t>
            </a:r>
            <a:r>
              <a:rPr lang="en-US" dirty="0"/>
              <a:t>, and </a:t>
            </a:r>
            <a:r>
              <a:rPr lang="en-US" dirty="0">
                <a:latin typeface="Courier New" panose="02070309020205020404" pitchFamily="49" charset="0"/>
                <a:cs typeface="Courier New" panose="02070309020205020404" pitchFamily="49" charset="0"/>
              </a:rPr>
              <a:t>label</a:t>
            </a:r>
            <a:r>
              <a:rPr lang="en-US" dirty="0"/>
              <a:t> commands.</a:t>
            </a:r>
          </a:p>
        </p:txBody>
      </p:sp>
    </p:spTree>
    <p:extLst>
      <p:ext uri="{BB962C8B-B14F-4D97-AF65-F5344CB8AC3E}">
        <p14:creationId xmlns:p14="http://schemas.microsoft.com/office/powerpoint/2010/main" val="139300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10CA-E50F-AF4E-BE54-6BB41F3AB4C2}"/>
              </a:ext>
            </a:extLst>
          </p:cNvPr>
          <p:cNvSpPr>
            <a:spLocks noGrp="1"/>
          </p:cNvSpPr>
          <p:nvPr>
            <p:ph type="title"/>
          </p:nvPr>
        </p:nvSpPr>
        <p:spPr/>
        <p:txBody>
          <a:bodyPr/>
          <a:lstStyle/>
          <a:p>
            <a:r>
              <a:rPr lang="en-US" dirty="0"/>
              <a:t>Adding Decision Making to Your Code (3 of 13)</a:t>
            </a:r>
          </a:p>
        </p:txBody>
      </p:sp>
      <p:sp>
        <p:nvSpPr>
          <p:cNvPr id="3" name="Text Placeholder 2">
            <a:extLst>
              <a:ext uri="{FF2B5EF4-FFF2-40B4-BE49-F238E27FC236}">
                <a16:creationId xmlns:a16="http://schemas.microsoft.com/office/drawing/2014/main" id="{CA28A5BD-0CBE-274B-861B-68E81DECA748}"/>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else if</a:t>
            </a:r>
            <a:r>
              <a:rPr lang="en-US" dirty="0"/>
              <a:t> statements</a:t>
            </a:r>
          </a:p>
          <a:p>
            <a:pPr lvl="1"/>
            <a:r>
              <a:rPr lang="en-US" dirty="0"/>
              <a:t>Include multiple </a:t>
            </a:r>
            <a:r>
              <a:rPr lang="en-US" dirty="0">
                <a:latin typeface="Courier New" panose="02070309020205020404" pitchFamily="49" charset="0"/>
                <a:cs typeface="Courier New" panose="02070309020205020404" pitchFamily="49" charset="0"/>
              </a:rPr>
              <a:t>if</a:t>
            </a:r>
            <a:r>
              <a:rPr lang="en-US" dirty="0"/>
              <a:t> statements </a:t>
            </a:r>
          </a:p>
          <a:p>
            <a:pPr lvl="1"/>
            <a:r>
              <a:rPr lang="en-US" dirty="0"/>
              <a:t>Only the first </a:t>
            </a:r>
            <a:r>
              <a:rPr lang="en-US" dirty="0">
                <a:latin typeface="Courier New" panose="02070309020205020404" pitchFamily="49" charset="0"/>
                <a:cs typeface="Courier New" panose="02070309020205020404" pitchFamily="49" charset="0"/>
              </a:rPr>
              <a:t>if</a:t>
            </a:r>
            <a:r>
              <a:rPr lang="en-US" dirty="0"/>
              <a:t> statement whose condition is true is executed</a:t>
            </a:r>
          </a:p>
          <a:p>
            <a:pPr lvl="1"/>
            <a:r>
              <a:rPr lang="en-US" dirty="0"/>
              <a:t>Or if all the </a:t>
            </a:r>
            <a:r>
              <a:rPr lang="en-US" dirty="0">
                <a:latin typeface="Courier New" panose="02070309020205020404" pitchFamily="49" charset="0"/>
                <a:cs typeface="Courier New" panose="02070309020205020404" pitchFamily="49" charset="0"/>
              </a:rPr>
              <a:t>if</a:t>
            </a:r>
            <a:r>
              <a:rPr lang="en-US" dirty="0"/>
              <a:t> statements' conditions are false, the </a:t>
            </a:r>
            <a:r>
              <a:rPr lang="en-US" dirty="0">
                <a:latin typeface="Courier New" panose="02070309020205020404" pitchFamily="49" charset="0"/>
                <a:cs typeface="Courier New" panose="02070309020205020404" pitchFamily="49" charset="0"/>
              </a:rPr>
              <a:t>else</a:t>
            </a:r>
            <a:r>
              <a:rPr lang="en-US" dirty="0"/>
              <a:t> statement (default option) is executed</a:t>
            </a:r>
          </a:p>
          <a:p>
            <a:pPr lvl="1"/>
            <a:r>
              <a:rPr lang="en-US" dirty="0"/>
              <a:t>Syntax:</a:t>
            </a:r>
            <a:br>
              <a:rPr lang="en-US" dirty="0"/>
            </a:br>
            <a:r>
              <a:rPr lang="en-US" dirty="0">
                <a:latin typeface="Courier New" panose="02070309020205020404" pitchFamily="49" charset="0"/>
                <a:cs typeface="Courier New" panose="02070309020205020404" pitchFamily="49" charset="0"/>
              </a:rPr>
              <a:t>if (</a:t>
            </a:r>
            <a:r>
              <a:rPr lang="en-US" i="1" dirty="0">
                <a:latin typeface="Courier New" panose="02070309020205020404" pitchFamily="49" charset="0"/>
                <a:cs typeface="Courier New" panose="02070309020205020404" pitchFamily="49" charset="0"/>
              </a:rPr>
              <a:t>condition1</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if condition1 is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if (</a:t>
            </a:r>
            <a:r>
              <a:rPr lang="en-US" i="1" dirty="0">
                <a:latin typeface="Courier New" panose="02070309020205020404" pitchFamily="49" charset="0"/>
                <a:cs typeface="Courier New" panose="02070309020205020404" pitchFamily="49" charset="0"/>
              </a:rPr>
              <a:t>condition2</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if condition2 is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if neither condition1 nor condition2 is true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52468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Adding Decision Making to Your Code (4 of 13)</a:t>
            </a:r>
          </a:p>
        </p:txBody>
      </p:sp>
      <p:pic>
        <p:nvPicPr>
          <p:cNvPr id="7" name="Picture Placeholder 6" descr="A figure listing a code block that inserts an else if statement. Program code. In the code, the words in the variable names are merged, and the code contains the following keywords: function, for, let. Line 1: Forward slash, forward slash, Function to write game information into the calendar. Line 2: function, show Games, left parenthesis, right parenthesis, left brace. Line 3, indented once: for, left parenthesis, let, i, equals, 0, semicolon, i, less than game Dates, dot, length, semicolon, i, plus, plus, right parenthesis, left brace. Line 4, indented twice: let game Infor, equals, left double quotation mar, right double quotation mark, semicolon. Line 5: Blank. Line 6, indented twice: forward slash, forward slash, Open the paragraph. Line 7, indented twice: game Info, plus, equals, left double quotation mark, left single angle bracket, p, right single angle bracket, right double quotation mark, semicolon. Line 8: Blank. Line 9, indented twice: forward slash, forward slash, Display the game location. Line 10, indented twice: if, left parenthesis, game Locations, left bracket, i, right bracket, equals, equals, equals, left double quotation mark, h, right double quotation mark, right parenthesis, left brace. Line 11, indented 3 times: game Info, plus, equals, left double quotation mark, v s dot, character space, right double quotation mark, semicolon. Line 12, indented twice: right brace, else, if, left parenthesis, game Locations, left bracket, i, right bracket, equals, equals, equals, left double quotation mark, a, right double quotation mark, right parenthesis, left brace. Line 13, indented 3 times: game Info, plus, equals, left double quotation mark, at, character space, right double quotation mark, semicolon. Line 14, indented twice: Right brace. In line 10 of the above code, if the game is at home, the text string, &quot;v s dot&quot; is displayed. In line 12, if the game is away, the at character is displayed.">
            <a:extLst>
              <a:ext uri="{FF2B5EF4-FFF2-40B4-BE49-F238E27FC236}">
                <a16:creationId xmlns:a16="http://schemas.microsoft.com/office/drawing/2014/main" id="{CBABB2C4-0E05-0A48-A7B0-CC12D7B4398F}"/>
              </a:ext>
            </a:extLst>
          </p:cNvPr>
          <p:cNvPicPr>
            <a:picLocks noGrp="1" noChangeAspect="1"/>
          </p:cNvPicPr>
          <p:nvPr>
            <p:ph type="pic" sz="quarter" idx="10"/>
          </p:nvPr>
        </p:nvPicPr>
        <p:blipFill>
          <a:blip r:embed="rId2"/>
          <a:stretch>
            <a:fillRect/>
          </a:stretch>
        </p:blipFill>
        <p:spPr>
          <a:xfrm>
            <a:off x="731520" y="1619557"/>
            <a:ext cx="9399700" cy="406278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10254342" y="4070657"/>
            <a:ext cx="1201035" cy="1808163"/>
          </a:xfrm>
        </p:spPr>
        <p:txBody>
          <a:bodyPr/>
          <a:lstStyle/>
          <a:p>
            <a:r>
              <a:rPr lang="en-US" dirty="0"/>
              <a:t>Figure 3-12 Inserting an </a:t>
            </a:r>
            <a:r>
              <a:rPr lang="en-US" dirty="0">
                <a:latin typeface="Courier New" panose="02070309020205020404" pitchFamily="49" charset="0"/>
                <a:cs typeface="Courier New" panose="02070309020205020404" pitchFamily="49" charset="0"/>
              </a:rPr>
              <a:t>else if</a:t>
            </a:r>
            <a:r>
              <a:rPr lang="en-US" dirty="0"/>
              <a:t> statement</a:t>
            </a:r>
          </a:p>
        </p:txBody>
      </p:sp>
    </p:spTree>
    <p:extLst>
      <p:ext uri="{BB962C8B-B14F-4D97-AF65-F5344CB8AC3E}">
        <p14:creationId xmlns:p14="http://schemas.microsoft.com/office/powerpoint/2010/main" val="269192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0978-F7E0-B146-B3C9-66B7A08D2FFA}"/>
              </a:ext>
            </a:extLst>
          </p:cNvPr>
          <p:cNvSpPr>
            <a:spLocks noGrp="1"/>
          </p:cNvSpPr>
          <p:nvPr>
            <p:ph type="title"/>
          </p:nvPr>
        </p:nvSpPr>
        <p:spPr/>
        <p:txBody>
          <a:bodyPr/>
          <a:lstStyle/>
          <a:p>
            <a:r>
              <a:rPr lang="en-US" dirty="0"/>
              <a:t>Adding Decision Making to Your Code (5 of 13)</a:t>
            </a:r>
          </a:p>
        </p:txBody>
      </p:sp>
      <p:pic>
        <p:nvPicPr>
          <p:cNvPr id="7" name="Picture Placeholder 6" descr="Home and away games are displayed in a table in the game calendar of the Tipton Turbines team in a webpage. The away games have an at symbol displayed next to them while the home games have the text &quot;v s dot&quot; displayed.">
            <a:extLst>
              <a:ext uri="{FF2B5EF4-FFF2-40B4-BE49-F238E27FC236}">
                <a16:creationId xmlns:a16="http://schemas.microsoft.com/office/drawing/2014/main" id="{DB7BE455-ECC3-0D47-9A0C-42B4EFAF18FA}"/>
              </a:ext>
            </a:extLst>
          </p:cNvPr>
          <p:cNvPicPr>
            <a:picLocks noGrp="1" noChangeAspect="1"/>
          </p:cNvPicPr>
          <p:nvPr>
            <p:ph type="pic" sz="quarter" idx="10"/>
          </p:nvPr>
        </p:nvPicPr>
        <p:blipFill>
          <a:blip r:embed="rId2"/>
          <a:stretch>
            <a:fillRect/>
          </a:stretch>
        </p:blipFill>
        <p:spPr>
          <a:xfrm>
            <a:off x="731520" y="1619557"/>
            <a:ext cx="6583680" cy="4022030"/>
          </a:xfrm>
        </p:spPr>
      </p:pic>
      <p:sp>
        <p:nvSpPr>
          <p:cNvPr id="4" name="Text Placeholder 3">
            <a:extLst>
              <a:ext uri="{FF2B5EF4-FFF2-40B4-BE49-F238E27FC236}">
                <a16:creationId xmlns:a16="http://schemas.microsoft.com/office/drawing/2014/main" id="{2C886E63-56B8-3D45-A5BA-33A564D8DEEF}"/>
              </a:ext>
            </a:extLst>
          </p:cNvPr>
          <p:cNvSpPr>
            <a:spLocks noGrp="1"/>
          </p:cNvSpPr>
          <p:nvPr>
            <p:ph type="body" sz="quarter" idx="11"/>
          </p:nvPr>
        </p:nvSpPr>
        <p:spPr/>
        <p:txBody>
          <a:bodyPr/>
          <a:lstStyle/>
          <a:p>
            <a:r>
              <a:rPr lang="en-US" dirty="0"/>
              <a:t>Figure 3-13 Home and away games</a:t>
            </a:r>
          </a:p>
        </p:txBody>
      </p:sp>
    </p:spTree>
    <p:extLst>
      <p:ext uri="{BB962C8B-B14F-4D97-AF65-F5344CB8AC3E}">
        <p14:creationId xmlns:p14="http://schemas.microsoft.com/office/powerpoint/2010/main" val="89649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Adding Decision Making to Your Code (6 of 13)</a:t>
            </a:r>
          </a:p>
        </p:txBody>
      </p:sp>
      <p:pic>
        <p:nvPicPr>
          <p:cNvPr id="7" name="Picture Placeholder 6" descr="A figure listing a code block that includes conditional statements based on innings played. Program code. In the code, the words in the variable names are merged. Line 1: Forward slash, forward slash, Include the result and score. Line 2: game Info, plus, equals, game Results, left bracket, i, right bracket, plus, left double quotation mark, colon, left parenthesis, plus, runs Scored, left bracket, i, right bracket, plus, left double quotation mark, hyphen, right double quotation mark, plus, runs Allowed, left bracket, i, right bracket, plus, right double quotation mark, right parenthesis, right double quotation mark, semicolon. Line 3: Blank. Line 4: Forward slash, forward slash, Display innings played for suspended, shortened, or extra-inning games. Line 5: if, left parenthesis, game Innings, left bracket, i, right bracket, less than, 5, right parenthesis, left brace. Line 6, indented once: game Info, plus, equals, left double quotation mark, character space, left bracket, right double quotation mark, plus, game Innings, left bracket, i, right bracket, plus, left double quotation mark, right bracket, asterisk, asterisk, asterisk, right double quotation mark, semicolon. Line 7: Right brace, else, if, left parenthesis, game Innings, left bracket, i, right bracket, less than, 9, right parenthesis, left brace. Line 8, indented once: game Info, plus, equals, plus, equals, left double quotation mark, character space, left bracket, right double quotation mark, plus, game Innings, left bracket, i, right bracket, plus, left double quotation mark, right bracket, asterisk, right double quotation mark, semicolon. Line 9: Right brace, else, if, left parenthesis, game Innings, left bracket, i, right bracket, less than, 9, right parenthesis, left brace. Line 10, indented once: game Info, plus, equals, left double quotation mark, character space, left bracket, right double quotation mark, plus, game Innings, left bracket, i, right bracket, plus, left double quotation mark, right bracket, right double quotation mark, semicolon. Line 11: Right brace. Line 12: Blank. Line 13: Forward slash, forward slash, Close the paragraph. Line 14: game Info, plus, equals, left double quotation mark, left single angle bracket, forward slash, p, right single angle bracket, right double quotation mark, semicolon. In line 6 of the above code, innings played for suspended games are displayed within square brackets postfixed with three asterisks. In line 8, innings played for shortened games are displayed within square brackets postfixed with an asterisk. In line 10, innings played for extra-inning games are displayed simply within square brackets. The code does not do anything for games go exactly 9 innings.">
            <a:extLst>
              <a:ext uri="{FF2B5EF4-FFF2-40B4-BE49-F238E27FC236}">
                <a16:creationId xmlns:a16="http://schemas.microsoft.com/office/drawing/2014/main" id="{3C05725C-AFB7-E844-8383-11213B363239}"/>
              </a:ext>
            </a:extLst>
          </p:cNvPr>
          <p:cNvPicPr>
            <a:picLocks noGrp="1" noChangeAspect="1"/>
          </p:cNvPicPr>
          <p:nvPr>
            <p:ph type="pic" sz="quarter" idx="10"/>
          </p:nvPr>
        </p:nvPicPr>
        <p:blipFill>
          <a:blip r:embed="rId2"/>
          <a:stretch>
            <a:fillRect/>
          </a:stretch>
        </p:blipFill>
        <p:spPr>
          <a:xfrm>
            <a:off x="731519" y="1619556"/>
            <a:ext cx="10622577" cy="3246358"/>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2857500" y="5203311"/>
            <a:ext cx="6559062" cy="675509"/>
          </a:xfrm>
        </p:spPr>
        <p:txBody>
          <a:bodyPr/>
          <a:lstStyle/>
          <a:p>
            <a:r>
              <a:rPr lang="en-US" dirty="0"/>
              <a:t>Figure 3-14 Conditional statements based on innings played</a:t>
            </a:r>
          </a:p>
        </p:txBody>
      </p:sp>
    </p:spTree>
    <p:extLst>
      <p:ext uri="{BB962C8B-B14F-4D97-AF65-F5344CB8AC3E}">
        <p14:creationId xmlns:p14="http://schemas.microsoft.com/office/powerpoint/2010/main" val="334823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0978-F7E0-B146-B3C9-66B7A08D2FFA}"/>
              </a:ext>
            </a:extLst>
          </p:cNvPr>
          <p:cNvSpPr>
            <a:spLocks noGrp="1"/>
          </p:cNvSpPr>
          <p:nvPr>
            <p:ph type="title"/>
          </p:nvPr>
        </p:nvSpPr>
        <p:spPr/>
        <p:txBody>
          <a:bodyPr/>
          <a:lstStyle/>
          <a:p>
            <a:r>
              <a:rPr lang="en-US" dirty="0"/>
              <a:t>Adding Decision Making to Your Code (7 of 13)</a:t>
            </a:r>
          </a:p>
        </p:txBody>
      </p:sp>
      <p:pic>
        <p:nvPicPr>
          <p:cNvPr id="6" name="Picture Placeholder 5" descr="Innings games are displayed in a table in the game calendar of the Tipton Turbines team in a webpage. Innings played for a shortened game is displayed within square brackets postfixed with an asterisk. Innings played for a suspended game is displayed within square brackets postfixed with three asterisk. Innings played for extra-innings games are displayed simply within square brackets. Nothing is displayed for a game that went exactly 9 innings.">
            <a:extLst>
              <a:ext uri="{FF2B5EF4-FFF2-40B4-BE49-F238E27FC236}">
                <a16:creationId xmlns:a16="http://schemas.microsoft.com/office/drawing/2014/main" id="{4D29B3A9-A433-1D4D-A3CA-319E32766F44}"/>
              </a:ext>
            </a:extLst>
          </p:cNvPr>
          <p:cNvPicPr>
            <a:picLocks noGrp="1" noChangeAspect="1"/>
          </p:cNvPicPr>
          <p:nvPr>
            <p:ph type="pic" sz="quarter" idx="10"/>
          </p:nvPr>
        </p:nvPicPr>
        <p:blipFill>
          <a:blip r:embed="rId2"/>
          <a:stretch>
            <a:fillRect/>
          </a:stretch>
        </p:blipFill>
        <p:spPr>
          <a:xfrm>
            <a:off x="733117" y="1307593"/>
            <a:ext cx="6026911" cy="4821529"/>
          </a:xfrm>
        </p:spPr>
      </p:pic>
      <p:sp>
        <p:nvSpPr>
          <p:cNvPr id="4" name="Text Placeholder 3">
            <a:extLst>
              <a:ext uri="{FF2B5EF4-FFF2-40B4-BE49-F238E27FC236}">
                <a16:creationId xmlns:a16="http://schemas.microsoft.com/office/drawing/2014/main" id="{2C886E63-56B8-3D45-A5BA-33A564D8DEEF}"/>
              </a:ext>
            </a:extLst>
          </p:cNvPr>
          <p:cNvSpPr>
            <a:spLocks noGrp="1"/>
          </p:cNvSpPr>
          <p:nvPr>
            <p:ph type="body" sz="quarter" idx="11"/>
          </p:nvPr>
        </p:nvSpPr>
        <p:spPr/>
        <p:txBody>
          <a:bodyPr/>
          <a:lstStyle/>
          <a:p>
            <a:r>
              <a:rPr lang="en-US" dirty="0"/>
              <a:t>Figure 3-15 Displaying innings played</a:t>
            </a:r>
          </a:p>
        </p:txBody>
      </p:sp>
    </p:spTree>
    <p:extLst>
      <p:ext uri="{BB962C8B-B14F-4D97-AF65-F5344CB8AC3E}">
        <p14:creationId xmlns:p14="http://schemas.microsoft.com/office/powerpoint/2010/main" val="127131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F955-590D-364D-96CB-5167DF2211F7}"/>
              </a:ext>
            </a:extLst>
          </p:cNvPr>
          <p:cNvSpPr>
            <a:spLocks noGrp="1"/>
          </p:cNvSpPr>
          <p:nvPr>
            <p:ph type="title"/>
          </p:nvPr>
        </p:nvSpPr>
        <p:spPr/>
        <p:txBody>
          <a:bodyPr/>
          <a:lstStyle/>
          <a:p>
            <a:r>
              <a:rPr lang="en-US" dirty="0"/>
              <a:t>Adding Decision Making to Your Code (8 of 13)</a:t>
            </a:r>
          </a:p>
        </p:txBody>
      </p:sp>
      <p:sp>
        <p:nvSpPr>
          <p:cNvPr id="3" name="Text Placeholder 2">
            <a:extLst>
              <a:ext uri="{FF2B5EF4-FFF2-40B4-BE49-F238E27FC236}">
                <a16:creationId xmlns:a16="http://schemas.microsoft.com/office/drawing/2014/main" id="{CB87476C-461F-374D-B4B4-90BD22355A9C}"/>
              </a:ext>
            </a:extLst>
          </p:cNvPr>
          <p:cNvSpPr>
            <a:spLocks noGrp="1"/>
          </p:cNvSpPr>
          <p:nvPr>
            <p:ph type="body" sz="quarter" idx="17"/>
          </p:nvPr>
        </p:nvSpPr>
        <p:spPr/>
        <p:txBody>
          <a:bodyPr>
            <a:normAutofit fontScale="92500" lnSpcReduction="10000"/>
          </a:bodyPr>
          <a:lstStyle/>
          <a:p>
            <a:r>
              <a:rPr lang="en-US" dirty="0"/>
              <a:t>Nested </a:t>
            </a:r>
            <a:r>
              <a:rPr lang="en-US" dirty="0">
                <a:latin typeface="Courier New" panose="02070309020205020404" pitchFamily="49" charset="0"/>
                <a:cs typeface="Courier New" panose="02070309020205020404" pitchFamily="49" charset="0"/>
              </a:rPr>
              <a:t>if</a:t>
            </a:r>
            <a:r>
              <a:rPr lang="en-US" dirty="0"/>
              <a:t> and </a:t>
            </a:r>
            <a:r>
              <a:rPr lang="en-US" dirty="0">
                <a:latin typeface="Courier New" panose="02070309020205020404" pitchFamily="49" charset="0"/>
                <a:cs typeface="Courier New" panose="02070309020205020404" pitchFamily="49" charset="0"/>
              </a:rPr>
              <a:t>if else</a:t>
            </a:r>
            <a:r>
              <a:rPr lang="en-US" dirty="0"/>
              <a:t> statements</a:t>
            </a:r>
          </a:p>
          <a:p>
            <a:pPr lvl="1"/>
            <a:r>
              <a:rPr lang="en-US" b="1" dirty="0">
                <a:solidFill>
                  <a:srgbClr val="004A78"/>
                </a:solidFill>
              </a:rPr>
              <a:t>Nested decision-making structure</a:t>
            </a:r>
            <a:r>
              <a:rPr lang="en-US" dirty="0"/>
              <a:t>: a program structure that creates a series of conditions that all must be true before an action is taken by nesting decision-making statements within one another</a:t>
            </a:r>
          </a:p>
          <a:p>
            <a:pPr lvl="1"/>
            <a:r>
              <a:rPr lang="en-US" dirty="0"/>
              <a:t>Sample nested </a:t>
            </a:r>
            <a:r>
              <a:rPr lang="en-US" dirty="0">
                <a:latin typeface="Courier New" panose="02070309020205020404" pitchFamily="49" charset="0"/>
                <a:cs typeface="Courier New" panose="02070309020205020404" pitchFamily="49" charset="0"/>
              </a:rPr>
              <a:t>if</a:t>
            </a:r>
            <a:r>
              <a:rPr lang="en-US" dirty="0"/>
              <a:t> statements:</a:t>
            </a:r>
            <a:br>
              <a:rPr lang="en-US" dirty="0"/>
            </a:br>
            <a:r>
              <a:rPr lang="en-US" dirty="0">
                <a:latin typeface="Courier New" panose="02070309020205020404" pitchFamily="49" charset="0"/>
                <a:cs typeface="Courier New" panose="02070309020205020404" pitchFamily="49" charset="0"/>
              </a:rPr>
              <a:t>if (day === "Friday")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(time === "8am")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("Start of the last day of the week.");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if (time === "5pm")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("Time to start the weekend!");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("A few more hours until the weekend.");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if (day === "Monday")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("Start of another work week.");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window.alert</a:t>
            </a:r>
            <a:r>
              <a:rPr lang="en-US" dirty="0">
                <a:latin typeface="Courier New" panose="02070309020205020404" pitchFamily="49" charset="0"/>
                <a:cs typeface="Courier New" panose="02070309020205020404" pitchFamily="49" charset="0"/>
              </a:rPr>
              <a:t>("Have a great day!");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04272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68A7-5397-C24F-AAB6-AD5778466582}"/>
              </a:ext>
            </a:extLst>
          </p:cNvPr>
          <p:cNvSpPr>
            <a:spLocks noGrp="1"/>
          </p:cNvSpPr>
          <p:nvPr>
            <p:ph type="title"/>
          </p:nvPr>
        </p:nvSpPr>
        <p:spPr/>
        <p:txBody>
          <a:bodyPr/>
          <a:lstStyle/>
          <a:p>
            <a:r>
              <a:rPr lang="en-US" dirty="0"/>
              <a:t>Activity 3.1: Knowledge Check</a:t>
            </a:r>
          </a:p>
        </p:txBody>
      </p:sp>
      <p:sp>
        <p:nvSpPr>
          <p:cNvPr id="3" name="Text Placeholder 2">
            <a:extLst>
              <a:ext uri="{FF2B5EF4-FFF2-40B4-BE49-F238E27FC236}">
                <a16:creationId xmlns:a16="http://schemas.microsoft.com/office/drawing/2014/main" id="{DC584312-5778-4748-ADA6-434122584262}"/>
              </a:ext>
            </a:extLst>
          </p:cNvPr>
          <p:cNvSpPr>
            <a:spLocks noGrp="1"/>
          </p:cNvSpPr>
          <p:nvPr>
            <p:ph type="body" sz="quarter" idx="17"/>
          </p:nvPr>
        </p:nvSpPr>
        <p:spPr/>
        <p:txBody>
          <a:bodyPr/>
          <a:lstStyle/>
          <a:p>
            <a:pPr marL="457200" indent="-457200">
              <a:buFont typeface="+mj-lt"/>
              <a:buAutoNum type="arabicPeriod"/>
            </a:pPr>
            <a:r>
              <a:rPr lang="en-US" dirty="0"/>
              <a:t>Characterize the following code snippet and describe what will happen when it runs.</a:t>
            </a:r>
            <a:br>
              <a:rPr lang="en-US" dirty="0"/>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("&lt;p&gt;The value of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is equal to "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"&lt;/p&gt;");</a:t>
            </a:r>
            <a:br>
              <a:rPr lang="en-US" dirty="0"/>
            </a:br>
            <a:endParaRPr lang="en-US" dirty="0"/>
          </a:p>
          <a:p>
            <a:pPr marL="457200" indent="-457200">
              <a:buFont typeface="+mj-lt"/>
              <a:buAutoNum type="arabicPeriod"/>
            </a:pPr>
            <a:r>
              <a:rPr lang="en-US" dirty="0"/>
              <a:t>Suppose you want your program to execute command block A if the integer value of the </a:t>
            </a:r>
            <a:r>
              <a:rPr lang="en-US" dirty="0" err="1">
                <a:latin typeface="Courier New" panose="02070309020205020404" pitchFamily="49" charset="0"/>
                <a:cs typeface="Courier New" panose="02070309020205020404" pitchFamily="49" charset="0"/>
              </a:rPr>
              <a:t>numberOfGuests</a:t>
            </a:r>
            <a:r>
              <a:rPr lang="en-US" dirty="0"/>
              <a:t> variable is 15 or fewer, block B if its value is between 16 and 50, block C if its value is between 51 and 150, and block D if its value is 151 or more. Which decision-making structure discussed in Chapter 3 would likely be the best fit?</a:t>
            </a:r>
          </a:p>
        </p:txBody>
      </p:sp>
    </p:spTree>
    <p:extLst>
      <p:ext uri="{BB962C8B-B14F-4D97-AF65-F5344CB8AC3E}">
        <p14:creationId xmlns:p14="http://schemas.microsoft.com/office/powerpoint/2010/main" val="2532037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68A7-5397-C24F-AAB6-AD5778466582}"/>
              </a:ext>
            </a:extLst>
          </p:cNvPr>
          <p:cNvSpPr>
            <a:spLocks noGrp="1"/>
          </p:cNvSpPr>
          <p:nvPr>
            <p:ph type="title"/>
          </p:nvPr>
        </p:nvSpPr>
        <p:spPr/>
        <p:txBody>
          <a:bodyPr/>
          <a:lstStyle/>
          <a:p>
            <a:r>
              <a:rPr lang="en-US" dirty="0"/>
              <a:t>Activity 3.1: Knowledge Check Answers (1 of 3)</a:t>
            </a:r>
          </a:p>
        </p:txBody>
      </p:sp>
      <p:sp>
        <p:nvSpPr>
          <p:cNvPr id="3" name="Text Placeholder 2">
            <a:extLst>
              <a:ext uri="{FF2B5EF4-FFF2-40B4-BE49-F238E27FC236}">
                <a16:creationId xmlns:a16="http://schemas.microsoft.com/office/drawing/2014/main" id="{DC584312-5778-4748-ADA6-434122584262}"/>
              </a:ext>
            </a:extLst>
          </p:cNvPr>
          <p:cNvSpPr>
            <a:spLocks noGrp="1"/>
          </p:cNvSpPr>
          <p:nvPr>
            <p:ph type="body" sz="quarter" idx="17"/>
          </p:nvPr>
        </p:nvSpPr>
        <p:spPr/>
        <p:txBody>
          <a:bodyPr/>
          <a:lstStyle/>
          <a:p>
            <a:pPr marL="457200" indent="-457200">
              <a:buFont typeface="+mj-lt"/>
              <a:buAutoNum type="arabicPeriod"/>
            </a:pPr>
            <a:r>
              <a:rPr lang="en-US" dirty="0"/>
              <a:t>Characterize the following code snippet and describe what will happen when it runs.</a:t>
            </a:r>
            <a:br>
              <a:rPr lang="en-US" dirty="0"/>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document.write</a:t>
            </a:r>
            <a:r>
              <a:rPr lang="en-US" dirty="0">
                <a:latin typeface="Courier New" panose="02070309020205020404" pitchFamily="49" charset="0"/>
                <a:cs typeface="Courier New" panose="02070309020205020404" pitchFamily="49" charset="0"/>
              </a:rPr>
              <a:t>("&lt;p&gt;The value of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is equal to "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"&lt;/p&gt;");</a:t>
            </a:r>
            <a:br>
              <a:rPr lang="en-US" dirty="0"/>
            </a:br>
            <a:br>
              <a:rPr lang="en-US" dirty="0"/>
            </a:br>
            <a:r>
              <a:rPr lang="en-US" dirty="0"/>
              <a:t>This begins with a </a:t>
            </a:r>
            <a:r>
              <a:rPr lang="en-US" dirty="0">
                <a:latin typeface="Courier New" panose="02070309020205020404" pitchFamily="49" charset="0"/>
                <a:cs typeface="Courier New" panose="02070309020205020404" pitchFamily="49" charset="0"/>
              </a:rPr>
              <a:t>for</a:t>
            </a:r>
            <a:r>
              <a:rPr lang="en-US" dirty="0"/>
              <a:t> loop, a type of pretest loop that places the initial condition, stopping condition, and iterative expression within a single line. As a pretest loop, a </a:t>
            </a:r>
            <a:r>
              <a:rPr lang="en-US" dirty="0">
                <a:latin typeface="Courier New" panose="02070309020205020404" pitchFamily="49" charset="0"/>
                <a:cs typeface="Courier New" panose="02070309020205020404" pitchFamily="49" charset="0"/>
              </a:rPr>
              <a:t>for</a:t>
            </a:r>
            <a:r>
              <a:rPr lang="en-US" dirty="0"/>
              <a:t> loop tests for the stopping condition prior to executing the loop statements with each iteration, and exits once that condition is met.</a:t>
            </a:r>
            <a:br>
              <a:rPr lang="en-US" dirty="0"/>
            </a:br>
            <a:br>
              <a:rPr lang="en-US" dirty="0"/>
            </a:br>
            <a:r>
              <a:rPr lang="en-US" dirty="0"/>
              <a:t>This </a:t>
            </a:r>
            <a:r>
              <a:rPr lang="en-US" dirty="0">
                <a:latin typeface="Courier New" panose="02070309020205020404" pitchFamily="49" charset="0"/>
                <a:cs typeface="Courier New" panose="02070309020205020404" pitchFamily="49" charset="0"/>
              </a:rPr>
              <a:t>for</a:t>
            </a:r>
            <a:r>
              <a:rPr lang="en-US" dirty="0"/>
              <a:t> loop will count from 1 to 99 and output those numbers (one per line). The program will produce a </a:t>
            </a:r>
            <a:r>
              <a:rPr lang="en-US" dirty="0" err="1">
                <a:latin typeface="Courier New" panose="02070309020205020404" pitchFamily="49" charset="0"/>
                <a:cs typeface="Courier New" panose="02070309020205020404" pitchFamily="49" charset="0"/>
              </a:rPr>
              <a:t>ReferenceError</a:t>
            </a:r>
            <a:r>
              <a:rPr lang="en-US" dirty="0"/>
              <a:t> once the loop exits (when </a:t>
            </a:r>
            <a:r>
              <a:rPr lang="en-US" dirty="0" err="1">
                <a:latin typeface="Courier New" panose="02070309020205020404" pitchFamily="49" charset="0"/>
                <a:cs typeface="Courier New" panose="02070309020205020404" pitchFamily="49" charset="0"/>
              </a:rPr>
              <a:t>i</a:t>
            </a:r>
            <a:r>
              <a:rPr lang="en-US" dirty="0"/>
              <a:t> = 100) because </a:t>
            </a:r>
            <a:r>
              <a:rPr lang="en-US" dirty="0">
                <a:latin typeface="Courier New" panose="02070309020205020404" pitchFamily="49" charset="0"/>
                <a:cs typeface="Courier New" panose="02070309020205020404" pitchFamily="49" charset="0"/>
              </a:rPr>
              <a:t>i</a:t>
            </a:r>
            <a:r>
              <a:rPr lang="en-US" dirty="0"/>
              <a:t>'s scope is limited to the loop block. The value of a counter variable for a </a:t>
            </a:r>
            <a:r>
              <a:rPr lang="en-US" dirty="0">
                <a:latin typeface="Courier New" panose="02070309020205020404" pitchFamily="49" charset="0"/>
                <a:cs typeface="Courier New" panose="02070309020205020404" pitchFamily="49" charset="0"/>
              </a:rPr>
              <a:t>for</a:t>
            </a:r>
            <a:r>
              <a:rPr lang="en-US" dirty="0"/>
              <a:t> loop can't be accessed outside the loop.</a:t>
            </a:r>
          </a:p>
        </p:txBody>
      </p:sp>
    </p:spTree>
    <p:extLst>
      <p:ext uri="{BB962C8B-B14F-4D97-AF65-F5344CB8AC3E}">
        <p14:creationId xmlns:p14="http://schemas.microsoft.com/office/powerpoint/2010/main" val="3264526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68A7-5397-C24F-AAB6-AD5778466582}"/>
              </a:ext>
            </a:extLst>
          </p:cNvPr>
          <p:cNvSpPr>
            <a:spLocks noGrp="1"/>
          </p:cNvSpPr>
          <p:nvPr>
            <p:ph type="title"/>
          </p:nvPr>
        </p:nvSpPr>
        <p:spPr/>
        <p:txBody>
          <a:bodyPr/>
          <a:lstStyle/>
          <a:p>
            <a:r>
              <a:rPr lang="en-US" dirty="0"/>
              <a:t>Activity 3.1: Knowledge Check Answers (2 of 3)</a:t>
            </a:r>
          </a:p>
        </p:txBody>
      </p:sp>
      <p:sp>
        <p:nvSpPr>
          <p:cNvPr id="3" name="Text Placeholder 2">
            <a:extLst>
              <a:ext uri="{FF2B5EF4-FFF2-40B4-BE49-F238E27FC236}">
                <a16:creationId xmlns:a16="http://schemas.microsoft.com/office/drawing/2014/main" id="{DC584312-5778-4748-ADA6-434122584262}"/>
              </a:ext>
            </a:extLst>
          </p:cNvPr>
          <p:cNvSpPr>
            <a:spLocks noGrp="1"/>
          </p:cNvSpPr>
          <p:nvPr>
            <p:ph type="body" sz="quarter" idx="17"/>
          </p:nvPr>
        </p:nvSpPr>
        <p:spPr/>
        <p:txBody>
          <a:bodyPr/>
          <a:lstStyle/>
          <a:p>
            <a:pPr marL="457200" indent="-457200">
              <a:buFont typeface="+mj-lt"/>
              <a:buAutoNum type="arabicPeriod" startAt="2"/>
            </a:pPr>
            <a:r>
              <a:rPr lang="en-US" dirty="0"/>
              <a:t>Suppose you want your program to execute command block A if the integer value of the </a:t>
            </a:r>
            <a:r>
              <a:rPr lang="en-US" dirty="0" err="1">
                <a:latin typeface="Courier New" panose="02070309020205020404" pitchFamily="49" charset="0"/>
                <a:cs typeface="Courier New" panose="02070309020205020404" pitchFamily="49" charset="0"/>
              </a:rPr>
              <a:t>numberOfGuests</a:t>
            </a:r>
            <a:r>
              <a:rPr lang="en-US" dirty="0"/>
              <a:t> variable is 15 or fewer, block B if its value is between 16 and 50, block C if its value is between 51 and 150, and block D if its value is 151 or more. Which decision-making structure discussed in Chapter 3 would likely be the best fit?</a:t>
            </a:r>
            <a:br>
              <a:rPr lang="en-US" dirty="0"/>
            </a:br>
            <a:br>
              <a:rPr lang="en-US" dirty="0"/>
            </a:br>
            <a:r>
              <a:rPr lang="en-US" dirty="0"/>
              <a:t>An </a:t>
            </a:r>
            <a:r>
              <a:rPr lang="en-US" dirty="0">
                <a:latin typeface="Courier New" panose="02070309020205020404" pitchFamily="49" charset="0"/>
                <a:cs typeface="Courier New" panose="02070309020205020404" pitchFamily="49" charset="0"/>
              </a:rPr>
              <a:t>else if</a:t>
            </a:r>
            <a:r>
              <a:rPr lang="en-US" dirty="0"/>
              <a:t> statement would likely be the best fit in this scenario because you could cover all four possibilities using clauses with conditional expressions containing comparison operators in an appropriate sequence. See the following slide for an example.</a:t>
            </a:r>
            <a:br>
              <a:rPr lang="en-US" dirty="0"/>
            </a:br>
            <a:br>
              <a:rPr lang="en-US" dirty="0"/>
            </a:br>
            <a:r>
              <a:rPr lang="en-US" dirty="0"/>
              <a:t>Using nested </a:t>
            </a:r>
            <a:r>
              <a:rPr lang="en-US" dirty="0">
                <a:latin typeface="Courier New" panose="02070309020205020404" pitchFamily="49" charset="0"/>
                <a:cs typeface="Courier New" panose="02070309020205020404" pitchFamily="49" charset="0"/>
              </a:rPr>
              <a:t>if</a:t>
            </a:r>
            <a:r>
              <a:rPr lang="en-US" dirty="0"/>
              <a:t> or </a:t>
            </a:r>
            <a:r>
              <a:rPr lang="en-US" dirty="0">
                <a:latin typeface="Courier New" panose="02070309020205020404" pitchFamily="49" charset="0"/>
                <a:cs typeface="Courier New" panose="02070309020205020404" pitchFamily="49" charset="0"/>
              </a:rPr>
              <a:t>if else</a:t>
            </a:r>
            <a:r>
              <a:rPr lang="en-US" dirty="0"/>
              <a:t> statements would be more complicated, and a </a:t>
            </a:r>
            <a:r>
              <a:rPr lang="en-US" dirty="0">
                <a:latin typeface="Courier New" panose="02070309020205020404" pitchFamily="49" charset="0"/>
                <a:cs typeface="Courier New" panose="02070309020205020404" pitchFamily="49" charset="0"/>
              </a:rPr>
              <a:t>switch</a:t>
            </a:r>
            <a:r>
              <a:rPr lang="en-US" dirty="0"/>
              <a:t> statement could not readily be used because it is based on discrete values (no comparisons).</a:t>
            </a:r>
          </a:p>
        </p:txBody>
      </p:sp>
    </p:spTree>
    <p:extLst>
      <p:ext uri="{BB962C8B-B14F-4D97-AF65-F5344CB8AC3E}">
        <p14:creationId xmlns:p14="http://schemas.microsoft.com/office/powerpoint/2010/main" val="41187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90F-0ABE-B043-B4C9-EFA18A4DA5B5}"/>
              </a:ext>
            </a:extLst>
          </p:cNvPr>
          <p:cNvSpPr>
            <a:spLocks noGrp="1"/>
          </p:cNvSpPr>
          <p:nvPr>
            <p:ph type="title"/>
          </p:nvPr>
        </p:nvSpPr>
        <p:spPr/>
        <p:txBody>
          <a:bodyPr/>
          <a:lstStyle/>
          <a:p>
            <a:r>
              <a:rPr lang="en-US" dirty="0"/>
              <a:t>Activity 3.1: Knowledge Check Answers (3 of 3)</a:t>
            </a:r>
          </a:p>
        </p:txBody>
      </p:sp>
      <p:sp>
        <p:nvSpPr>
          <p:cNvPr id="3" name="Text Placeholder 2">
            <a:extLst>
              <a:ext uri="{FF2B5EF4-FFF2-40B4-BE49-F238E27FC236}">
                <a16:creationId xmlns:a16="http://schemas.microsoft.com/office/drawing/2014/main" id="{CF68F4C8-7EEA-7F4B-90CB-16F5FB43F39B}"/>
              </a:ext>
            </a:extLst>
          </p:cNvPr>
          <p:cNvSpPr>
            <a:spLocks noGrp="1"/>
          </p:cNvSpPr>
          <p:nvPr>
            <p:ph type="body" sz="quarter" idx="17"/>
          </p:nvPr>
        </p:nvSpPr>
        <p:spPr/>
        <p:txBody>
          <a:bodyPr/>
          <a:lstStyle/>
          <a:p>
            <a:pPr marL="0" indent="0">
              <a:buNone/>
            </a:pP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numberOfGuests</a:t>
            </a:r>
            <a:r>
              <a:rPr lang="en-US" dirty="0">
                <a:latin typeface="Courier New" panose="02070309020205020404" pitchFamily="49" charset="0"/>
                <a:cs typeface="Courier New" panose="02070309020205020404" pitchFamily="49" charset="0"/>
              </a:rPr>
              <a:t> &gt; 150) {</a:t>
            </a:r>
          </a:p>
          <a:p>
            <a:pPr marL="0" indent="0">
              <a:buNone/>
            </a:pPr>
            <a:r>
              <a:rPr lang="en-US" dirty="0">
                <a:latin typeface="Courier New" panose="02070309020205020404" pitchFamily="49" charset="0"/>
                <a:cs typeface="Courier New" panose="02070309020205020404" pitchFamily="49" charset="0"/>
              </a:rPr>
              <a:t>   // Command block D statements</a:t>
            </a:r>
          </a:p>
          <a:p>
            <a:pPr marL="0" indent="0">
              <a:buNone/>
            </a:pPr>
            <a:r>
              <a:rPr lang="en-US" dirty="0">
                <a:latin typeface="Courier New" panose="02070309020205020404" pitchFamily="49" charset="0"/>
                <a:cs typeface="Courier New" panose="02070309020205020404" pitchFamily="49" charset="0"/>
              </a:rPr>
              <a:t>} else if (</a:t>
            </a:r>
            <a:r>
              <a:rPr lang="en-US" dirty="0" err="1">
                <a:latin typeface="Courier New" panose="02070309020205020404" pitchFamily="49" charset="0"/>
                <a:cs typeface="Courier New" panose="02070309020205020404" pitchFamily="49" charset="0"/>
              </a:rPr>
              <a:t>numberOfGuests</a:t>
            </a:r>
            <a:r>
              <a:rPr lang="en-US" dirty="0">
                <a:latin typeface="Courier New" panose="02070309020205020404" pitchFamily="49" charset="0"/>
                <a:cs typeface="Courier New" panose="02070309020205020404" pitchFamily="49" charset="0"/>
              </a:rPr>
              <a:t> &gt; 50) {</a:t>
            </a:r>
          </a:p>
          <a:p>
            <a:pPr marL="0" indent="0">
              <a:buNone/>
            </a:pPr>
            <a:r>
              <a:rPr lang="en-US" dirty="0">
                <a:latin typeface="Courier New" panose="02070309020205020404" pitchFamily="49" charset="0"/>
                <a:cs typeface="Courier New" panose="02070309020205020404" pitchFamily="49" charset="0"/>
              </a:rPr>
              <a:t>   // Command block C statements </a:t>
            </a:r>
          </a:p>
          <a:p>
            <a:pPr marL="0" indent="0">
              <a:buNone/>
            </a:pPr>
            <a:r>
              <a:rPr lang="en-US" dirty="0">
                <a:latin typeface="Courier New" panose="02070309020205020404" pitchFamily="49" charset="0"/>
                <a:cs typeface="Courier New" panose="02070309020205020404" pitchFamily="49" charset="0"/>
              </a:rPr>
              <a:t>} else if (</a:t>
            </a:r>
            <a:r>
              <a:rPr lang="en-US" dirty="0" err="1">
                <a:latin typeface="Courier New" panose="02070309020205020404" pitchFamily="49" charset="0"/>
                <a:cs typeface="Courier New" panose="02070309020205020404" pitchFamily="49" charset="0"/>
              </a:rPr>
              <a:t>numberOfGuests</a:t>
            </a:r>
            <a:r>
              <a:rPr lang="en-US" dirty="0">
                <a:latin typeface="Courier New" panose="02070309020205020404" pitchFamily="49" charset="0"/>
                <a:cs typeface="Courier New" panose="02070309020205020404" pitchFamily="49" charset="0"/>
              </a:rPr>
              <a:t> &gt; 15) {</a:t>
            </a:r>
          </a:p>
          <a:p>
            <a:pPr marL="0" indent="0">
              <a:buNone/>
            </a:pPr>
            <a:r>
              <a:rPr lang="en-US" dirty="0">
                <a:latin typeface="Courier New" panose="02070309020205020404" pitchFamily="49" charset="0"/>
                <a:cs typeface="Courier New" panose="02070309020205020404" pitchFamily="49" charset="0"/>
              </a:rPr>
              <a:t>   // Command block B statements </a:t>
            </a:r>
          </a:p>
          <a:p>
            <a:pPr marL="0" indent="0">
              <a:buNone/>
            </a:pPr>
            <a:r>
              <a:rPr lang="en-US" dirty="0">
                <a:latin typeface="Courier New" panose="02070309020205020404" pitchFamily="49" charset="0"/>
                <a:cs typeface="Courier New" panose="02070309020205020404" pitchFamily="49" charset="0"/>
              </a:rPr>
              <a:t>} else {</a:t>
            </a:r>
          </a:p>
          <a:p>
            <a:pPr marL="0" indent="0">
              <a:buNone/>
            </a:pPr>
            <a:r>
              <a:rPr lang="en-US" dirty="0">
                <a:latin typeface="Courier New" panose="02070309020205020404" pitchFamily="49" charset="0"/>
                <a:cs typeface="Courier New" panose="02070309020205020404" pitchFamily="49" charset="0"/>
              </a:rPr>
              <a:t>   // Command block A statements</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228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91C0-6127-DA4A-B100-7DE3126C7676}"/>
              </a:ext>
            </a:extLst>
          </p:cNvPr>
          <p:cNvSpPr>
            <a:spLocks noGrp="1"/>
          </p:cNvSpPr>
          <p:nvPr>
            <p:ph type="title"/>
          </p:nvPr>
        </p:nvSpPr>
        <p:spPr/>
        <p:txBody>
          <a:bodyPr/>
          <a:lstStyle/>
          <a:p>
            <a:r>
              <a:rPr lang="en-US" dirty="0"/>
              <a:t>Storing Data in Arrays (1 of 6)</a:t>
            </a:r>
          </a:p>
        </p:txBody>
      </p:sp>
      <p:sp>
        <p:nvSpPr>
          <p:cNvPr id="3" name="Text Placeholder 2">
            <a:extLst>
              <a:ext uri="{FF2B5EF4-FFF2-40B4-BE49-F238E27FC236}">
                <a16:creationId xmlns:a16="http://schemas.microsoft.com/office/drawing/2014/main" id="{9D38692C-CF37-4847-A204-2A129F146042}"/>
              </a:ext>
            </a:extLst>
          </p:cNvPr>
          <p:cNvSpPr>
            <a:spLocks noGrp="1"/>
          </p:cNvSpPr>
          <p:nvPr>
            <p:ph type="body" sz="quarter" idx="17"/>
          </p:nvPr>
        </p:nvSpPr>
        <p:spPr/>
        <p:txBody>
          <a:bodyPr/>
          <a:lstStyle/>
          <a:p>
            <a:r>
              <a:rPr lang="en-US" dirty="0"/>
              <a:t>Changing the order in which JavaScript code is executed is known as </a:t>
            </a:r>
            <a:r>
              <a:rPr lang="en-US" b="1" dirty="0">
                <a:solidFill>
                  <a:srgbClr val="004A78"/>
                </a:solidFill>
              </a:rPr>
              <a:t>controlling flow</a:t>
            </a:r>
          </a:p>
          <a:p>
            <a:r>
              <a:rPr lang="en-US" b="1" dirty="0">
                <a:solidFill>
                  <a:srgbClr val="004A78"/>
                </a:solidFill>
              </a:rPr>
              <a:t>Array</a:t>
            </a:r>
            <a:r>
              <a:rPr lang="en-US" dirty="0"/>
              <a:t>: a set of data represented by a single variable name</a:t>
            </a:r>
          </a:p>
          <a:p>
            <a:r>
              <a:rPr lang="en-US" dirty="0"/>
              <a:t>Declaring and initializing arrays</a:t>
            </a:r>
          </a:p>
          <a:p>
            <a:pPr lvl="1"/>
            <a:r>
              <a:rPr lang="en-US" dirty="0"/>
              <a:t>Syntax for creating an array with an array literal (values as a comma-separated list, or no values to initialize an empty array):</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values</a:t>
            </a:r>
            <a:r>
              <a:rPr lang="en-US" dirty="0">
                <a:latin typeface="Courier New" panose="02070309020205020404" pitchFamily="49" charset="0"/>
                <a:cs typeface="Courier New" panose="02070309020205020404" pitchFamily="49" charset="0"/>
              </a:rPr>
              <a:t>];</a:t>
            </a:r>
          </a:p>
          <a:p>
            <a:pPr lvl="1"/>
            <a:r>
              <a:rPr lang="en-US" dirty="0"/>
              <a:t>Syntax for creating an array with the </a:t>
            </a:r>
            <a:r>
              <a:rPr lang="en-US" dirty="0">
                <a:latin typeface="Courier New" panose="02070309020205020404" pitchFamily="49" charset="0"/>
                <a:cs typeface="Courier New" panose="02070309020205020404" pitchFamily="49" charset="0"/>
              </a:rPr>
              <a:t>new Array()</a:t>
            </a:r>
            <a:r>
              <a:rPr lang="en-US" dirty="0"/>
              <a:t> object constructor:</a:t>
            </a:r>
            <a:br>
              <a:rPr lang="en-US" dirty="0"/>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 new Array(</a:t>
            </a:r>
            <a:r>
              <a:rPr lang="en-US" i="1" dirty="0">
                <a:latin typeface="Courier New" panose="02070309020205020404" pitchFamily="49" charset="0"/>
                <a:cs typeface="Courier New" panose="02070309020205020404" pitchFamily="49" charset="0"/>
              </a:rPr>
              <a:t>values</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a:t>
            </a: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 = new Array(</a:t>
            </a:r>
            <a:r>
              <a:rPr lang="en-US" i="1" dirty="0">
                <a:latin typeface="Courier New" panose="02070309020205020404" pitchFamily="49" charset="0"/>
                <a:cs typeface="Courier New" panose="02070309020205020404" pitchFamily="49" charset="0"/>
              </a:rPr>
              <a:t>length</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04397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3F8D-83FE-D942-A7DF-B64101183780}"/>
              </a:ext>
            </a:extLst>
          </p:cNvPr>
          <p:cNvSpPr>
            <a:spLocks noGrp="1"/>
          </p:cNvSpPr>
          <p:nvPr>
            <p:ph type="title"/>
          </p:nvPr>
        </p:nvSpPr>
        <p:spPr/>
        <p:txBody>
          <a:bodyPr/>
          <a:lstStyle/>
          <a:p>
            <a:r>
              <a:rPr lang="en-US" dirty="0"/>
              <a:t>Adding Decision Making to Your Code (9 of 13)</a:t>
            </a:r>
          </a:p>
        </p:txBody>
      </p:sp>
      <p:sp>
        <p:nvSpPr>
          <p:cNvPr id="3" name="Text Placeholder 2">
            <a:extLst>
              <a:ext uri="{FF2B5EF4-FFF2-40B4-BE49-F238E27FC236}">
                <a16:creationId xmlns:a16="http://schemas.microsoft.com/office/drawing/2014/main" id="{65784AE6-F978-B340-B345-B5F9A6DDD352}"/>
              </a:ext>
            </a:extLst>
          </p:cNvPr>
          <p:cNvSpPr>
            <a:spLocks noGrp="1"/>
          </p:cNvSpPr>
          <p:nvPr>
            <p:ph type="body" sz="quarter" idx="17"/>
          </p:nvPr>
        </p:nvSpPr>
        <p:spPr/>
        <p:txBody>
          <a:bodyPr/>
          <a:lstStyle/>
          <a:p>
            <a:r>
              <a:rPr lang="en-US" dirty="0"/>
              <a:t>Conditional statements and browser testing</a:t>
            </a:r>
          </a:p>
          <a:p>
            <a:pPr lvl="1"/>
            <a:r>
              <a:rPr lang="en-US" dirty="0"/>
              <a:t>Program code should be supported by various users' browsers</a:t>
            </a:r>
          </a:p>
          <a:p>
            <a:pPr lvl="1"/>
            <a:r>
              <a:rPr lang="en-US" b="1" dirty="0">
                <a:solidFill>
                  <a:srgbClr val="004A78"/>
                </a:solidFill>
              </a:rPr>
              <a:t>Browser tests </a:t>
            </a:r>
            <a:r>
              <a:rPr lang="en-US" dirty="0"/>
              <a:t>either confirm a feature of ECMAScript is supported or provide alternate statements if it is not</a:t>
            </a:r>
          </a:p>
          <a:p>
            <a:pPr lvl="2"/>
            <a:r>
              <a:rPr lang="en-US" dirty="0"/>
              <a:t>Allow the most current features to be applied where supported and older features to be used when necessary</a:t>
            </a:r>
          </a:p>
          <a:p>
            <a:pPr lvl="1"/>
            <a:r>
              <a:rPr lang="en-US" dirty="0"/>
              <a:t>Syntax, where </a:t>
            </a:r>
            <a:r>
              <a:rPr lang="en-US" i="1" dirty="0">
                <a:latin typeface="Courier New" panose="02070309020205020404" pitchFamily="49" charset="0"/>
                <a:cs typeface="Courier New" panose="02070309020205020404" pitchFamily="49" charset="0"/>
              </a:rPr>
              <a:t>feature</a:t>
            </a:r>
            <a:r>
              <a:rPr lang="en-US" dirty="0"/>
              <a:t> is a JavaScript object, property, or method to test:</a:t>
            </a:r>
            <a:br>
              <a:rPr lang="en-US" dirty="0"/>
            </a:br>
            <a:r>
              <a:rPr lang="en-US" dirty="0">
                <a:latin typeface="Courier New" panose="02070309020205020404" pitchFamily="49" charset="0"/>
                <a:cs typeface="Courier New" panose="02070309020205020404" pitchFamily="49" charset="0"/>
              </a:rPr>
              <a:t>if (</a:t>
            </a:r>
            <a:r>
              <a:rPr lang="en-US" i="1" dirty="0">
                <a:latin typeface="Courier New" panose="02070309020205020404" pitchFamily="49" charset="0"/>
                <a:cs typeface="Courier New" panose="02070309020205020404" pitchFamily="49" charset="0"/>
              </a:rPr>
              <a:t>feature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use the feature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 that use replacement 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5870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10CB-D0CE-BD41-B397-350402C612B5}"/>
              </a:ext>
            </a:extLst>
          </p:cNvPr>
          <p:cNvSpPr>
            <a:spLocks noGrp="1"/>
          </p:cNvSpPr>
          <p:nvPr>
            <p:ph type="title"/>
          </p:nvPr>
        </p:nvSpPr>
        <p:spPr/>
        <p:txBody>
          <a:bodyPr/>
          <a:lstStyle/>
          <a:p>
            <a:r>
              <a:rPr lang="en-US" dirty="0"/>
              <a:t>Adding Decision Making to Your Code (10 of 13)</a:t>
            </a:r>
          </a:p>
        </p:txBody>
      </p:sp>
      <p:sp>
        <p:nvSpPr>
          <p:cNvPr id="3" name="Text Placeholder 2">
            <a:extLst>
              <a:ext uri="{FF2B5EF4-FFF2-40B4-BE49-F238E27FC236}">
                <a16:creationId xmlns:a16="http://schemas.microsoft.com/office/drawing/2014/main" id="{E9DC8F5B-802F-7440-8C78-041034848A16}"/>
              </a:ext>
            </a:extLst>
          </p:cNvPr>
          <p:cNvSpPr>
            <a:spLocks noGrp="1"/>
          </p:cNvSpPr>
          <p:nvPr>
            <p:ph type="body" sz="quarter" idx="17"/>
          </p:nvPr>
        </p:nvSpPr>
        <p:spPr/>
        <p:txBody>
          <a:bodyPr>
            <a:normAutofit lnSpcReduction="10000"/>
          </a:bodyPr>
          <a:lstStyle/>
          <a:p>
            <a:r>
              <a:rPr lang="en-US" dirty="0"/>
              <a:t>Conditional statements and browser testing</a:t>
            </a:r>
          </a:p>
          <a:p>
            <a:pPr lvl="1"/>
            <a:r>
              <a:rPr lang="en-US" dirty="0"/>
              <a:t>Sample browser test for the </a:t>
            </a:r>
            <a:r>
              <a:rPr lang="en-US" dirty="0">
                <a:latin typeface="Courier New" panose="02070309020205020404" pitchFamily="49" charset="0"/>
                <a:cs typeface="Courier New" panose="02070309020205020404" pitchFamily="49" charset="0"/>
              </a:rPr>
              <a:t>find()</a:t>
            </a:r>
            <a:r>
              <a:rPr lang="en-US" dirty="0"/>
              <a:t> method:</a:t>
            </a:r>
            <a:br>
              <a:rPr lang="en-US" dirty="0"/>
            </a:br>
            <a:r>
              <a:rPr lang="en-US" dirty="0">
                <a:latin typeface="Courier New" panose="02070309020205020404" pitchFamily="49" charset="0"/>
                <a:cs typeface="Courier New" panose="02070309020205020404" pitchFamily="49" charset="0"/>
              </a:rPr>
              <a:t>// array of order ids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let orders = ["33-104", "21-098", "88-001", "14-791"];</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find the first order that has not shipped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orders.find</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the find method is supported by the browser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firstUnshipped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orders.find</a:t>
            </a:r>
            <a:r>
              <a:rPr lang="en-US" dirty="0">
                <a:latin typeface="Courier New" panose="02070309020205020404" pitchFamily="49" charset="0"/>
                <a:cs typeface="Courier New" panose="02070309020205020404" pitchFamily="49" charset="0"/>
              </a:rPr>
              <a:t>(unshipped);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alternate code in place of the find method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unshipped(</a:t>
            </a:r>
            <a:r>
              <a:rPr lang="en-US" dirty="0" err="1">
                <a:latin typeface="Courier New" panose="02070309020205020404" pitchFamily="49" charset="0"/>
                <a:cs typeface="Courier New" panose="02070309020205020404" pitchFamily="49" charset="0"/>
              </a:rPr>
              <a:t>arrValue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callback function to determine whether an order has shipped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8176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7B92-22E5-F142-B07F-CED7EFE52448}"/>
              </a:ext>
            </a:extLst>
          </p:cNvPr>
          <p:cNvSpPr>
            <a:spLocks noGrp="1"/>
          </p:cNvSpPr>
          <p:nvPr>
            <p:ph type="title"/>
          </p:nvPr>
        </p:nvSpPr>
        <p:spPr/>
        <p:txBody>
          <a:bodyPr/>
          <a:lstStyle/>
          <a:p>
            <a:r>
              <a:rPr lang="en-US" dirty="0"/>
              <a:t>Adding Decision Making to Your Code (11 of 13)</a:t>
            </a:r>
          </a:p>
        </p:txBody>
      </p:sp>
      <p:sp>
        <p:nvSpPr>
          <p:cNvPr id="3" name="Text Placeholder 2">
            <a:extLst>
              <a:ext uri="{FF2B5EF4-FFF2-40B4-BE49-F238E27FC236}">
                <a16:creationId xmlns:a16="http://schemas.microsoft.com/office/drawing/2014/main" id="{6136F2C9-9A0B-EE49-891B-8660F25EE708}"/>
              </a:ext>
            </a:extLst>
          </p:cNvPr>
          <p:cNvSpPr>
            <a:spLocks noGrp="1"/>
          </p:cNvSpPr>
          <p:nvPr>
            <p:ph type="body" sz="quarter" idx="17"/>
          </p:nvPr>
        </p:nvSpPr>
        <p:spPr/>
        <p:txBody>
          <a:bodyPr/>
          <a:lstStyle/>
          <a:p>
            <a:r>
              <a:rPr lang="en-US" dirty="0"/>
              <a:t>The </a:t>
            </a:r>
            <a:r>
              <a:rPr lang="en-US" dirty="0">
                <a:latin typeface="Courier New" panose="02070309020205020404" pitchFamily="49" charset="0"/>
                <a:cs typeface="Courier New" panose="02070309020205020404" pitchFamily="49" charset="0"/>
              </a:rPr>
              <a:t>switch</a:t>
            </a:r>
            <a:r>
              <a:rPr lang="en-US" dirty="0"/>
              <a:t> statement</a:t>
            </a:r>
          </a:p>
          <a:p>
            <a:pPr lvl="1"/>
            <a:r>
              <a:rPr lang="en-US" dirty="0"/>
              <a:t>Syntax, where </a:t>
            </a:r>
            <a:r>
              <a:rPr lang="en-US" i="1" dirty="0">
                <a:latin typeface="Courier New" panose="02070309020205020404" pitchFamily="49" charset="0"/>
                <a:cs typeface="Courier New" panose="02070309020205020404" pitchFamily="49" charset="0"/>
              </a:rPr>
              <a:t>expression</a:t>
            </a:r>
            <a:r>
              <a:rPr lang="en-US" dirty="0"/>
              <a:t> is a statement that returns a value and </a:t>
            </a:r>
            <a:r>
              <a:rPr lang="en-US" i="1" dirty="0">
                <a:latin typeface="Courier New" panose="02070309020205020404" pitchFamily="49" charset="0"/>
                <a:cs typeface="Courier New" panose="02070309020205020404" pitchFamily="49" charset="0"/>
              </a:rPr>
              <a:t>label1</a:t>
            </a:r>
            <a:r>
              <a:rPr lang="en-US" dirty="0"/>
              <a:t>, </a:t>
            </a:r>
            <a:r>
              <a:rPr lang="en-US" i="1" dirty="0">
                <a:latin typeface="Courier New" panose="02070309020205020404" pitchFamily="49" charset="0"/>
                <a:cs typeface="Courier New" panose="02070309020205020404" pitchFamily="49" charset="0"/>
              </a:rPr>
              <a:t>label2</a:t>
            </a:r>
            <a:r>
              <a:rPr lang="en-US" dirty="0"/>
              <a:t>, etc. are possible values it returns:</a:t>
            </a:r>
            <a:br>
              <a:rPr lang="en-US" dirty="0"/>
            </a:br>
            <a:r>
              <a:rPr lang="en-US" dirty="0">
                <a:latin typeface="Courier New" panose="02070309020205020404" pitchFamily="49" charset="0"/>
                <a:cs typeface="Courier New" panose="02070309020205020404" pitchFamily="49" charset="0"/>
              </a:rPr>
              <a:t>switch (</a:t>
            </a:r>
            <a:r>
              <a:rPr lang="en-US" i="1" dirty="0">
                <a:latin typeface="Courier New" panose="02070309020205020404" pitchFamily="49" charset="0"/>
                <a:cs typeface="Courier New" panose="02070309020205020404" pitchFamily="49" charset="0"/>
              </a:rPr>
              <a:t>expression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a:t>
            </a:r>
            <a:r>
              <a:rPr lang="en-US" i="1" dirty="0">
                <a:latin typeface="Courier New" panose="02070309020205020404" pitchFamily="49" charset="0"/>
                <a:cs typeface="Courier New" panose="02070309020205020404" pitchFamily="49" charset="0"/>
              </a:rPr>
              <a:t>label1</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a:t>
            </a:r>
            <a:r>
              <a:rPr lang="en-US" i="1" dirty="0">
                <a:latin typeface="Courier New" panose="02070309020205020404" pitchFamily="49" charset="0"/>
                <a:cs typeface="Courier New" panose="02070309020205020404" pitchFamily="49" charset="0"/>
              </a:rPr>
              <a:t>label2</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case </a:t>
            </a:r>
            <a:r>
              <a:rPr lang="en-US" i="1" dirty="0">
                <a:latin typeface="Courier New" panose="02070309020205020404" pitchFamily="49" charset="0"/>
                <a:cs typeface="Courier New" panose="02070309020205020404" pitchFamily="49" charset="0"/>
              </a:rPr>
              <a:t>label3</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default: </a:t>
            </a:r>
            <a:r>
              <a:rPr lang="en-US" i="1" dirty="0">
                <a:latin typeface="Courier New" panose="02070309020205020404" pitchFamily="49" charset="0"/>
                <a:cs typeface="Courier New" panose="02070309020205020404" pitchFamily="49" charset="0"/>
              </a:rPr>
              <a:t>statements</a:t>
            </a:r>
            <a:r>
              <a:rPr lang="en-US" dirty="0">
                <a:latin typeface="Courier New" panose="02070309020205020404" pitchFamily="49" charset="0"/>
                <a:cs typeface="Courier New" panose="02070309020205020404" pitchFamily="49" charset="0"/>
              </a:rPr>
              <a:t>; break;</a:t>
            </a:r>
            <a:br>
              <a:rPr lang="en-US" dirty="0">
                <a:latin typeface="Courier New" panose="02070309020205020404" pitchFamily="49" charset="0"/>
                <a:cs typeface="Courier New" panose="02070309020205020404" pitchFamily="49" charset="0"/>
              </a:rPr>
            </a:br>
            <a:r>
              <a:rPr lang="en-US" dirty="0"/>
              <a:t>}</a:t>
            </a:r>
          </a:p>
          <a:p>
            <a:pPr lvl="1"/>
            <a:r>
              <a:rPr lang="en-US" dirty="0"/>
              <a:t>The optional </a:t>
            </a:r>
            <a:r>
              <a:rPr lang="en-US" dirty="0">
                <a:latin typeface="Courier New" panose="02070309020205020404" pitchFamily="49" charset="0"/>
                <a:cs typeface="Courier New" panose="02070309020205020404" pitchFamily="49" charset="0"/>
              </a:rPr>
              <a:t>break</a:t>
            </a:r>
            <a:r>
              <a:rPr lang="en-US" dirty="0"/>
              <a:t> statement halts execution of the </a:t>
            </a:r>
            <a:r>
              <a:rPr lang="en-US" dirty="0">
                <a:latin typeface="Courier New" panose="02070309020205020404" pitchFamily="49" charset="0"/>
                <a:cs typeface="Courier New" panose="02070309020205020404" pitchFamily="49" charset="0"/>
              </a:rPr>
              <a:t>switch</a:t>
            </a:r>
            <a:r>
              <a:rPr lang="en-US" dirty="0"/>
              <a:t> statement once a matching case has been found</a:t>
            </a:r>
          </a:p>
          <a:p>
            <a:pPr lvl="1"/>
            <a:r>
              <a:rPr lang="en-US" dirty="0"/>
              <a:t>Without the </a:t>
            </a:r>
            <a:r>
              <a:rPr lang="en-US" dirty="0">
                <a:latin typeface="Courier New" panose="02070309020205020404" pitchFamily="49" charset="0"/>
                <a:cs typeface="Courier New" panose="02070309020205020404" pitchFamily="49" charset="0"/>
              </a:rPr>
              <a:t>break</a:t>
            </a:r>
            <a:r>
              <a:rPr lang="en-US" dirty="0"/>
              <a:t> statement, </a:t>
            </a:r>
            <a:r>
              <a:rPr lang="en-US" b="1" dirty="0" err="1">
                <a:solidFill>
                  <a:srgbClr val="004A78"/>
                </a:solidFill>
              </a:rPr>
              <a:t>fallthrough</a:t>
            </a:r>
            <a:r>
              <a:rPr lang="en-US" dirty="0"/>
              <a:t> occurs—all </a:t>
            </a:r>
            <a:r>
              <a:rPr lang="en-US" dirty="0">
                <a:latin typeface="Courier New" panose="02070309020205020404" pitchFamily="49" charset="0"/>
                <a:cs typeface="Courier New" panose="02070309020205020404" pitchFamily="49" charset="0"/>
              </a:rPr>
              <a:t>case</a:t>
            </a:r>
            <a:r>
              <a:rPr lang="en-US" dirty="0"/>
              <a:t> statements where a match is found will execute</a:t>
            </a:r>
          </a:p>
        </p:txBody>
      </p:sp>
    </p:spTree>
    <p:extLst>
      <p:ext uri="{BB962C8B-B14F-4D97-AF65-F5344CB8AC3E}">
        <p14:creationId xmlns:p14="http://schemas.microsoft.com/office/powerpoint/2010/main" val="25082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DE3E-9A3E-4345-B182-57D7EDC2E2AA}"/>
              </a:ext>
            </a:extLst>
          </p:cNvPr>
          <p:cNvSpPr>
            <a:spLocks noGrp="1"/>
          </p:cNvSpPr>
          <p:nvPr>
            <p:ph type="title"/>
          </p:nvPr>
        </p:nvSpPr>
        <p:spPr/>
        <p:txBody>
          <a:bodyPr/>
          <a:lstStyle/>
          <a:p>
            <a:r>
              <a:rPr lang="en-US" dirty="0"/>
              <a:t>Adding Decision Making to Your Code (12 of 13)</a:t>
            </a:r>
          </a:p>
        </p:txBody>
      </p:sp>
      <p:pic>
        <p:nvPicPr>
          <p:cNvPr id="7" name="Picture Placeholder 6" descr="A figure listing a code block that shows how a switch statement is created. Program code. In the code, the words in the variable names are merged. Line 1: Forward slash, forward slash, Function to write game information into the calendar. Line 2: function show Games, left parenthesis, right parenthesis, left brace. Line 3, indented once: for, left parenthesis, let, i, equals, 0, semicolon, i, less than, game Dates, dot, length, semicolon, i, plus, plus, right parenthesis, left brace. Line 4, indented twice: let, game Info, equals, left double quotation mark, right double quotation mark, semicolon. Line 5: Blank. Line 6, indented twice: forward slash, forward slash, Open the paragraph. Line 7, indented twice: switch, left parenthesis, game Results, left bracket, i, right bracket, right parenthesis, left brace. Line 8, indented 3 times: case, left double quotation mark, W, right double quotation mark, colon. Line 9, indented 4 times: game Info, plus, equals, left double quotation mark, left single angle bracket, p, class, equals, left single quote, win, right single quote, right single angle bracket, right double quotation mark, semicolon. Line 10, indented 4 times: break, semicolon. Line 11, indented 3 times: case, left double quotation mark, L, right double quotation mark, colon. Line 12, indented 4 times: game Info, plus, equals, left double quotation mark, left single angle bracket, p, class, equals, left single quote, lose, right single quote, right single angle bracket, right double quotation mark, semicolon. Line 13, indented 4 times: break, semicolon. Line 14, indented 3 times: case, left double quotation mark, S, right double quotation mark, colon. Line 15, indented 4 times: game Info, plus, equals, left double quotation mark, left single angle bracket, p, class, equals, left single quote, suspended, right single quote, right single angle bracket, right double quotation mark, semicolon. Line 16, indented 4 times: break, semicolon. Line 17, indented 3 times: case, left double quotation mark, P, right double quotation mark, colon. Line 18, indented 4 times: game Info, plus, equals, left double quotation mark, left single angle bracket, p, class, equals, left single quote, postponed, right single quote, right single angle bracket, right double quotation mark, semicolon. Line 19, indented 4 times: break, semicolon. Line 20, indented twice: Right brace. Line 21: Blank. Line 22, indented twice: Display the game location. In lines 8 to 19 of the above code, the case labels match possible values in the game Results array. Line 9 contains the opening tag for games won. Line 10 contains the opening tag for games lost. Line 15 contains the opening tag for suspended games. Line 18 contains the opening tag for postponed games. In line 19, the break command stops the switch statement once a match has been found.">
            <a:extLst>
              <a:ext uri="{FF2B5EF4-FFF2-40B4-BE49-F238E27FC236}">
                <a16:creationId xmlns:a16="http://schemas.microsoft.com/office/drawing/2014/main" id="{8128EA54-E67C-BA42-BD5D-760250F43D85}"/>
              </a:ext>
            </a:extLst>
          </p:cNvPr>
          <p:cNvPicPr>
            <a:picLocks noGrp="1" noChangeAspect="1"/>
          </p:cNvPicPr>
          <p:nvPr>
            <p:ph type="pic" sz="quarter" idx="10"/>
          </p:nvPr>
        </p:nvPicPr>
        <p:blipFill>
          <a:blip r:embed="rId2"/>
          <a:stretch>
            <a:fillRect/>
          </a:stretch>
        </p:blipFill>
        <p:spPr>
          <a:xfrm>
            <a:off x="731520" y="1619557"/>
            <a:ext cx="7209174" cy="4568972"/>
          </a:xfrm>
        </p:spPr>
      </p:pic>
      <p:sp>
        <p:nvSpPr>
          <p:cNvPr id="4" name="Text Placeholder 3">
            <a:extLst>
              <a:ext uri="{FF2B5EF4-FFF2-40B4-BE49-F238E27FC236}">
                <a16:creationId xmlns:a16="http://schemas.microsoft.com/office/drawing/2014/main" id="{4ECE9FA0-D5D0-AC44-BE44-0541CB64667C}"/>
              </a:ext>
            </a:extLst>
          </p:cNvPr>
          <p:cNvSpPr>
            <a:spLocks noGrp="1"/>
          </p:cNvSpPr>
          <p:nvPr>
            <p:ph type="body" sz="quarter" idx="11"/>
          </p:nvPr>
        </p:nvSpPr>
        <p:spPr>
          <a:xfrm>
            <a:off x="8213270" y="4070657"/>
            <a:ext cx="3242107" cy="1808163"/>
          </a:xfrm>
        </p:spPr>
        <p:txBody>
          <a:bodyPr/>
          <a:lstStyle/>
          <a:p>
            <a:r>
              <a:rPr lang="en-US" dirty="0"/>
              <a:t>Figure 3-16 Creating a </a:t>
            </a:r>
            <a:r>
              <a:rPr lang="en-US" dirty="0">
                <a:latin typeface="Courier New" panose="02070309020205020404" pitchFamily="49" charset="0"/>
                <a:cs typeface="Courier New" panose="02070309020205020404" pitchFamily="49" charset="0"/>
              </a:rPr>
              <a:t>switch</a:t>
            </a:r>
            <a:r>
              <a:rPr lang="en-US" dirty="0"/>
              <a:t> statement</a:t>
            </a:r>
          </a:p>
        </p:txBody>
      </p:sp>
    </p:spTree>
    <p:extLst>
      <p:ext uri="{BB962C8B-B14F-4D97-AF65-F5344CB8AC3E}">
        <p14:creationId xmlns:p14="http://schemas.microsoft.com/office/powerpoint/2010/main" val="4135535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DE3E-9A3E-4345-B182-57D7EDC2E2AA}"/>
              </a:ext>
            </a:extLst>
          </p:cNvPr>
          <p:cNvSpPr>
            <a:spLocks noGrp="1"/>
          </p:cNvSpPr>
          <p:nvPr>
            <p:ph type="title"/>
          </p:nvPr>
        </p:nvSpPr>
        <p:spPr/>
        <p:txBody>
          <a:bodyPr/>
          <a:lstStyle/>
          <a:p>
            <a:r>
              <a:rPr lang="en-US" dirty="0"/>
              <a:t>Adding Decision Making to Your Code (13 of 13)</a:t>
            </a:r>
          </a:p>
        </p:txBody>
      </p:sp>
      <p:pic>
        <p:nvPicPr>
          <p:cNvPr id="7" name="Picture Placeholder 6" descr="A screenshot of the final monthly calendar for the Tipton Turbines. The calendar has been updated with the following information. A postponed game is shown with a black background. A game suspended after 2 innings is shown in a yellow background. A game that was won is displayed in a green background. A game that was lost after 10 innings is shown in a red background.">
            <a:extLst>
              <a:ext uri="{FF2B5EF4-FFF2-40B4-BE49-F238E27FC236}">
                <a16:creationId xmlns:a16="http://schemas.microsoft.com/office/drawing/2014/main" id="{55BE41BF-757C-1D40-8E6B-C05C3707BE7E}"/>
              </a:ext>
            </a:extLst>
          </p:cNvPr>
          <p:cNvPicPr>
            <a:picLocks noGrp="1" noChangeAspect="1"/>
          </p:cNvPicPr>
          <p:nvPr>
            <p:ph type="pic" sz="quarter" idx="10"/>
          </p:nvPr>
        </p:nvPicPr>
        <p:blipFill>
          <a:blip r:embed="rId2"/>
          <a:stretch>
            <a:fillRect/>
          </a:stretch>
        </p:blipFill>
        <p:spPr>
          <a:xfrm>
            <a:off x="731519" y="1619556"/>
            <a:ext cx="7332017" cy="4259263"/>
          </a:xfrm>
        </p:spPr>
      </p:pic>
      <p:sp>
        <p:nvSpPr>
          <p:cNvPr id="4" name="Text Placeholder 3">
            <a:extLst>
              <a:ext uri="{FF2B5EF4-FFF2-40B4-BE49-F238E27FC236}">
                <a16:creationId xmlns:a16="http://schemas.microsoft.com/office/drawing/2014/main" id="{4ECE9FA0-D5D0-AC44-BE44-0541CB64667C}"/>
              </a:ext>
            </a:extLst>
          </p:cNvPr>
          <p:cNvSpPr>
            <a:spLocks noGrp="1"/>
          </p:cNvSpPr>
          <p:nvPr>
            <p:ph type="body" sz="quarter" idx="11"/>
          </p:nvPr>
        </p:nvSpPr>
        <p:spPr>
          <a:xfrm>
            <a:off x="8245928" y="4070657"/>
            <a:ext cx="3209449" cy="1808163"/>
          </a:xfrm>
        </p:spPr>
        <p:txBody>
          <a:bodyPr/>
          <a:lstStyle/>
          <a:p>
            <a:r>
              <a:rPr lang="en-US" dirty="0"/>
              <a:t>Figure 3-17 Final monthly calendar for the Tipton Turbines</a:t>
            </a:r>
          </a:p>
        </p:txBody>
      </p:sp>
    </p:spTree>
    <p:extLst>
      <p:ext uri="{BB962C8B-B14F-4D97-AF65-F5344CB8AC3E}">
        <p14:creationId xmlns:p14="http://schemas.microsoft.com/office/powerpoint/2010/main" val="31441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1762-9E53-D649-9394-7BC6CBE3203F}"/>
              </a:ext>
            </a:extLst>
          </p:cNvPr>
          <p:cNvSpPr>
            <a:spLocks noGrp="1"/>
          </p:cNvSpPr>
          <p:nvPr>
            <p:ph type="title"/>
          </p:nvPr>
        </p:nvSpPr>
        <p:spPr/>
        <p:txBody>
          <a:bodyPr/>
          <a:lstStyle/>
          <a:p>
            <a:r>
              <a:rPr lang="en-US" dirty="0"/>
              <a:t>Managing Program Loops and </a:t>
            </a:r>
            <a:br>
              <a:rPr lang="en-US" dirty="0"/>
            </a:br>
            <a:r>
              <a:rPr lang="en-US" dirty="0"/>
              <a:t>Conditional Statements (1 of 2)</a:t>
            </a:r>
          </a:p>
        </p:txBody>
      </p:sp>
      <p:sp>
        <p:nvSpPr>
          <p:cNvPr id="3" name="Text Placeholder 2">
            <a:extLst>
              <a:ext uri="{FF2B5EF4-FFF2-40B4-BE49-F238E27FC236}">
                <a16:creationId xmlns:a16="http://schemas.microsoft.com/office/drawing/2014/main" id="{F0244D96-83F5-F740-99C3-1E8F47D72F09}"/>
              </a:ext>
            </a:extLst>
          </p:cNvPr>
          <p:cNvSpPr>
            <a:spLocks noGrp="1"/>
          </p:cNvSpPr>
          <p:nvPr>
            <p:ph type="body" sz="quarter" idx="17"/>
          </p:nvPr>
        </p:nvSpPr>
        <p:spPr/>
        <p:txBody>
          <a:bodyPr>
            <a:normAutofit lnSpcReduction="10000"/>
          </a:bodyPr>
          <a:lstStyle/>
          <a:p>
            <a:r>
              <a:rPr lang="en-US" dirty="0"/>
              <a:t>The </a:t>
            </a:r>
            <a:r>
              <a:rPr lang="en-US" dirty="0">
                <a:latin typeface="Courier New" panose="02070309020205020404" pitchFamily="49" charset="0"/>
                <a:cs typeface="Courier New" panose="02070309020205020404" pitchFamily="49" charset="0"/>
              </a:rPr>
              <a:t>break</a:t>
            </a:r>
            <a:r>
              <a:rPr lang="en-US" dirty="0"/>
              <a:t> statement</a:t>
            </a:r>
          </a:p>
          <a:p>
            <a:pPr lvl="1"/>
            <a:r>
              <a:rPr lang="en-US" dirty="0"/>
              <a:t>Directs code execution to the next set of statements</a:t>
            </a:r>
          </a:p>
          <a:p>
            <a:pPr lvl="1"/>
            <a:r>
              <a:rPr lang="en-US" dirty="0"/>
              <a:t>Useful for exiting a loop when the goal is achieved before the stopping condition is met</a:t>
            </a:r>
          </a:p>
          <a:p>
            <a:r>
              <a:rPr lang="en-US" dirty="0"/>
              <a:t>The </a:t>
            </a:r>
            <a:r>
              <a:rPr lang="en-US" dirty="0">
                <a:latin typeface="Courier New" panose="02070309020205020404" pitchFamily="49" charset="0"/>
                <a:cs typeface="Courier New" panose="02070309020205020404" pitchFamily="49" charset="0"/>
              </a:rPr>
              <a:t>continue</a:t>
            </a:r>
            <a:r>
              <a:rPr lang="en-US" dirty="0"/>
              <a:t> statement</a:t>
            </a:r>
          </a:p>
          <a:p>
            <a:pPr lvl="1"/>
            <a:r>
              <a:rPr lang="en-US" dirty="0"/>
              <a:t>Stops the current iteration of a loop and continues to the next iteration</a:t>
            </a:r>
          </a:p>
          <a:p>
            <a:pPr lvl="1"/>
            <a:r>
              <a:rPr lang="en-US" dirty="0"/>
              <a:t>Useful for skipping an iteration of a loop (e.g., to avoid undefined values that would cause program failure)</a:t>
            </a:r>
          </a:p>
          <a:p>
            <a:pPr lvl="1"/>
            <a:r>
              <a:rPr lang="en-US" dirty="0"/>
              <a:t>Example that skips undefined values when iterating over an array:</a:t>
            </a:r>
            <a:br>
              <a:rPr lang="en-US" dirty="0"/>
            </a:br>
            <a:r>
              <a:rPr lang="en-US" dirty="0">
                <a:latin typeface="Courier New" panose="02070309020205020404" pitchFamily="49" charset="0"/>
                <a:cs typeface="Courier New" panose="02070309020205020404" pitchFamily="49" charset="0"/>
              </a:rPr>
              <a:t>for (let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&lt; </a:t>
            </a:r>
            <a:r>
              <a:rPr lang="en-US" dirty="0" err="1">
                <a:latin typeface="Courier New" panose="02070309020205020404" pitchFamily="49" charset="0"/>
                <a:cs typeface="Courier New" panose="02070309020205020404" pitchFamily="49" charset="0"/>
              </a:rPr>
              <a:t>customerEmail.length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customerEmail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undefined)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continue;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else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statements to process the e-mail address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15454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9DFD-D660-F344-9E21-FCECF287BEC4}"/>
              </a:ext>
            </a:extLst>
          </p:cNvPr>
          <p:cNvSpPr>
            <a:spLocks noGrp="1"/>
          </p:cNvSpPr>
          <p:nvPr>
            <p:ph type="title"/>
          </p:nvPr>
        </p:nvSpPr>
        <p:spPr/>
        <p:txBody>
          <a:bodyPr/>
          <a:lstStyle/>
          <a:p>
            <a:r>
              <a:rPr lang="en-US" dirty="0"/>
              <a:t>Managing Program Loops and </a:t>
            </a:r>
            <a:br>
              <a:rPr lang="en-US" dirty="0"/>
            </a:br>
            <a:r>
              <a:rPr lang="en-US" dirty="0"/>
              <a:t>Conditional Statements (2 of 2)</a:t>
            </a:r>
          </a:p>
        </p:txBody>
      </p:sp>
      <p:sp>
        <p:nvSpPr>
          <p:cNvPr id="3" name="Text Placeholder 2">
            <a:extLst>
              <a:ext uri="{FF2B5EF4-FFF2-40B4-BE49-F238E27FC236}">
                <a16:creationId xmlns:a16="http://schemas.microsoft.com/office/drawing/2014/main" id="{6C728D51-332A-BE42-923F-C737484163EC}"/>
              </a:ext>
            </a:extLst>
          </p:cNvPr>
          <p:cNvSpPr>
            <a:spLocks noGrp="1"/>
          </p:cNvSpPr>
          <p:nvPr>
            <p:ph type="body" sz="quarter" idx="17"/>
          </p:nvPr>
        </p:nvSpPr>
        <p:spPr/>
        <p:txBody>
          <a:bodyPr/>
          <a:lstStyle/>
          <a:p>
            <a:r>
              <a:rPr lang="en-US" dirty="0"/>
              <a:t>Statement labels</a:t>
            </a:r>
          </a:p>
          <a:p>
            <a:pPr lvl="1"/>
            <a:r>
              <a:rPr lang="en-US" dirty="0"/>
              <a:t>Identify statements in the code so that they can be referenced elsewhere in the program</a:t>
            </a:r>
          </a:p>
          <a:p>
            <a:pPr lvl="1"/>
            <a:r>
              <a:rPr lang="en-US" dirty="0"/>
              <a:t>Useful when you need to exit a loop/nested loop early and direct the program flow to a specific set of statements rather than the next statement in sequence</a:t>
            </a:r>
          </a:p>
          <a:p>
            <a:pPr lvl="1"/>
            <a:r>
              <a:rPr lang="en-US" dirty="0"/>
              <a:t>Syntax is </a:t>
            </a:r>
            <a:r>
              <a:rPr lang="en-US" i="1" dirty="0">
                <a:latin typeface="Courier New" panose="02070309020205020404" pitchFamily="49" charset="0"/>
                <a:cs typeface="Courier New" panose="02070309020205020404" pitchFamily="49" charset="0"/>
              </a:rPr>
              <a:t>label</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statements</a:t>
            </a:r>
          </a:p>
          <a:p>
            <a:pPr lvl="1"/>
            <a:r>
              <a:rPr lang="en-US" dirty="0"/>
              <a:t>Reference syntax is </a:t>
            </a:r>
            <a:r>
              <a:rPr lang="en-US" dirty="0">
                <a:latin typeface="Courier New" panose="02070309020205020404" pitchFamily="49" charset="0"/>
                <a:cs typeface="Courier New" panose="02070309020205020404" pitchFamily="49" charset="0"/>
              </a:rPr>
              <a:t>break: </a:t>
            </a:r>
            <a:r>
              <a:rPr lang="en-US" i="1" dirty="0">
                <a:latin typeface="Courier New" panose="02070309020205020404" pitchFamily="49" charset="0"/>
                <a:cs typeface="Courier New" panose="02070309020205020404" pitchFamily="49" charset="0"/>
              </a:rPr>
              <a:t>label</a:t>
            </a:r>
            <a:r>
              <a:rPr lang="en-US" dirty="0">
                <a:latin typeface="Courier New" panose="02070309020205020404" pitchFamily="49" charset="0"/>
                <a:cs typeface="Courier New" panose="02070309020205020404" pitchFamily="49" charset="0"/>
              </a:rPr>
              <a:t>;</a:t>
            </a:r>
            <a:r>
              <a:rPr lang="en-US" dirty="0"/>
              <a:t> or </a:t>
            </a:r>
            <a:r>
              <a:rPr lang="en-US" dirty="0">
                <a:latin typeface="Courier New" panose="02070309020205020404" pitchFamily="49" charset="0"/>
                <a:cs typeface="Courier New" panose="02070309020205020404" pitchFamily="49" charset="0"/>
              </a:rPr>
              <a:t>continue: </a:t>
            </a:r>
            <a:r>
              <a:rPr lang="en-US" i="1" dirty="0">
                <a:latin typeface="Courier New" panose="02070309020205020404" pitchFamily="49" charset="0"/>
                <a:cs typeface="Courier New" panose="02070309020205020404" pitchFamily="49" charset="0"/>
              </a:rPr>
              <a:t>label</a:t>
            </a:r>
            <a:r>
              <a:rPr lang="en-US" dirty="0">
                <a:latin typeface="Courier New" panose="02070309020205020404" pitchFamily="49" charset="0"/>
                <a:cs typeface="Courier New" panose="02070309020205020404" pitchFamily="49" charset="0"/>
              </a:rPr>
              <a:t>;</a:t>
            </a:r>
          </a:p>
          <a:p>
            <a:pPr lvl="1"/>
            <a:r>
              <a:rPr lang="en-US" dirty="0"/>
              <a:t>Many developers discourage the use of label statements unless absolutely necessary in order to reduce the risk that the program will become </a:t>
            </a:r>
            <a:r>
              <a:rPr lang="en-US" b="1" dirty="0">
                <a:solidFill>
                  <a:srgbClr val="004A78"/>
                </a:solidFill>
              </a:rPr>
              <a:t>spaghetti code</a:t>
            </a:r>
          </a:p>
        </p:txBody>
      </p:sp>
    </p:spTree>
    <p:extLst>
      <p:ext uri="{BB962C8B-B14F-4D97-AF65-F5344CB8AC3E}">
        <p14:creationId xmlns:p14="http://schemas.microsoft.com/office/powerpoint/2010/main" val="3924416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39F-1ECE-7A4E-B5CD-BBF234F5A69E}"/>
              </a:ext>
            </a:extLst>
          </p:cNvPr>
          <p:cNvSpPr>
            <a:spLocks noGrp="1"/>
          </p:cNvSpPr>
          <p:nvPr>
            <p:ph type="title"/>
          </p:nvPr>
        </p:nvSpPr>
        <p:spPr/>
        <p:txBody>
          <a:bodyPr/>
          <a:lstStyle/>
          <a:p>
            <a:r>
              <a:rPr lang="en-US" dirty="0"/>
              <a:t>Activity 3.2: Think, Pair, and Share</a:t>
            </a:r>
          </a:p>
        </p:txBody>
      </p:sp>
      <p:sp>
        <p:nvSpPr>
          <p:cNvPr id="3" name="Text Placeholder 2">
            <a:extLst>
              <a:ext uri="{FF2B5EF4-FFF2-40B4-BE49-F238E27FC236}">
                <a16:creationId xmlns:a16="http://schemas.microsoft.com/office/drawing/2014/main" id="{2199EAF5-5243-254F-9882-54455964F2FC}"/>
              </a:ext>
            </a:extLst>
          </p:cNvPr>
          <p:cNvSpPr>
            <a:spLocks noGrp="1"/>
          </p:cNvSpPr>
          <p:nvPr>
            <p:ph type="body" sz="quarter" idx="17"/>
          </p:nvPr>
        </p:nvSpPr>
        <p:spPr/>
        <p:txBody>
          <a:bodyPr/>
          <a:lstStyle/>
          <a:p>
            <a:r>
              <a:rPr lang="en-US" dirty="0"/>
              <a:t>Form pairs/groups of two to four class members.</a:t>
            </a:r>
          </a:p>
          <a:p>
            <a:r>
              <a:rPr lang="en-US" dirty="0"/>
              <a:t>Your group will write a small program to manipulate array elements and display them on a web page. First, choose a theme for your data and write code to declare four arrays and populate them with equal numbers of elements—at least five per array. For instance, your arrays might contain text strings representing the names of flowers of four colors: red, blue, yellow, and purple.</a:t>
            </a:r>
          </a:p>
          <a:p>
            <a:r>
              <a:rPr lang="en-US" dirty="0"/>
              <a:t>Next, write code to write the arrays to a web page as the four rows of a table using a program loop(s).</a:t>
            </a:r>
          </a:p>
          <a:p>
            <a:r>
              <a:rPr lang="en-US" dirty="0"/>
              <a:t>Finally, add an alternate block of statements that displays the array data in an appropriate non-tabular format and a decision-making structure to your code. The decision-making structure will determine whether the program displays the array data as a table or in the other format (i.e., which of the alternate command blocks to run).</a:t>
            </a:r>
          </a:p>
        </p:txBody>
      </p:sp>
    </p:spTree>
    <p:extLst>
      <p:ext uri="{BB962C8B-B14F-4D97-AF65-F5344CB8AC3E}">
        <p14:creationId xmlns:p14="http://schemas.microsoft.com/office/powerpoint/2010/main" val="1465716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9A57-33CD-8340-93D4-EA7BDF2ACBA8}"/>
              </a:ext>
            </a:extLst>
          </p:cNvPr>
          <p:cNvSpPr>
            <a:spLocks noGrp="1"/>
          </p:cNvSpPr>
          <p:nvPr>
            <p:ph type="title"/>
          </p:nvPr>
        </p:nvSpPr>
        <p:spPr/>
        <p:txBody>
          <a:bodyPr/>
          <a:lstStyle/>
          <a:p>
            <a:r>
              <a:rPr lang="en-US" dirty="0"/>
              <a:t>Activity 3.3: Discussion Questions</a:t>
            </a:r>
          </a:p>
        </p:txBody>
      </p:sp>
      <p:sp>
        <p:nvSpPr>
          <p:cNvPr id="3" name="Text Placeholder 2">
            <a:extLst>
              <a:ext uri="{FF2B5EF4-FFF2-40B4-BE49-F238E27FC236}">
                <a16:creationId xmlns:a16="http://schemas.microsoft.com/office/drawing/2014/main" id="{FD7BA563-D378-7941-B537-AA1CD39445BA}"/>
              </a:ext>
            </a:extLst>
          </p:cNvPr>
          <p:cNvSpPr>
            <a:spLocks noGrp="1"/>
          </p:cNvSpPr>
          <p:nvPr>
            <p:ph type="body" sz="quarter" idx="17"/>
          </p:nvPr>
        </p:nvSpPr>
        <p:spPr/>
        <p:txBody>
          <a:bodyPr/>
          <a:lstStyle/>
          <a:p>
            <a:r>
              <a:rPr lang="en-US" dirty="0"/>
              <a:t>What are the differences between decision-making statements and loop statements? </a:t>
            </a:r>
            <a:br>
              <a:rPr lang="en-US" dirty="0"/>
            </a:br>
            <a:endParaRPr lang="en-US" dirty="0"/>
          </a:p>
          <a:p>
            <a:r>
              <a:rPr lang="en-US" dirty="0"/>
              <a:t>Is it necessary to use nested decision-making statements? Explain your reasoning. In what programming situations, if any, are nested decision-making statements useful?</a:t>
            </a:r>
          </a:p>
        </p:txBody>
      </p:sp>
    </p:spTree>
    <p:extLst>
      <p:ext uri="{BB962C8B-B14F-4D97-AF65-F5344CB8AC3E}">
        <p14:creationId xmlns:p14="http://schemas.microsoft.com/office/powerpoint/2010/main" val="394166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AC0-963C-0644-AAC6-221100782C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6F990867-9769-104A-B6D5-355B52EA5C00}"/>
              </a:ext>
            </a:extLst>
          </p:cNvPr>
          <p:cNvSpPr>
            <a:spLocks noGrp="1"/>
          </p:cNvSpPr>
          <p:nvPr>
            <p:ph type="body" sz="quarter" idx="17"/>
          </p:nvPr>
        </p:nvSpPr>
        <p:spPr/>
        <p:txBody>
          <a:bodyPr/>
          <a:lstStyle/>
          <a:p>
            <a:r>
              <a:rPr lang="en-US" dirty="0"/>
              <a:t>How or in what situations do you expect that you will use JavaScript arrays to store data? If you have used arrays in other programming languages, how will your use of them in JavaScript be similar or different and why?</a:t>
            </a:r>
            <a:br>
              <a:rPr lang="en-US" dirty="0"/>
            </a:br>
            <a:endParaRPr lang="en-US" dirty="0"/>
          </a:p>
          <a:p>
            <a:r>
              <a:rPr lang="en-US" dirty="0"/>
              <a:t>How have you used HTML collections in web page development previously? Describe how the techniques you learned from Chapter 3 can improve or enhance your code that manipulates HTML elements.</a:t>
            </a:r>
            <a:br>
              <a:rPr lang="en-US" dirty="0"/>
            </a:br>
            <a:endParaRPr lang="en-US" dirty="0"/>
          </a:p>
          <a:p>
            <a:r>
              <a:rPr lang="en-US" dirty="0"/>
              <a:t>Chapter 3 demonstrated several key program control structures. Which of these were most and least familiar to you, and which do you like best? Which do you expect to rely on most often when involved in professional web development?</a:t>
            </a:r>
          </a:p>
        </p:txBody>
      </p:sp>
    </p:spTree>
    <p:extLst>
      <p:ext uri="{BB962C8B-B14F-4D97-AF65-F5344CB8AC3E}">
        <p14:creationId xmlns:p14="http://schemas.microsoft.com/office/powerpoint/2010/main" val="51651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62F2-7F5D-464F-8713-194EAFC08226}"/>
              </a:ext>
            </a:extLst>
          </p:cNvPr>
          <p:cNvSpPr>
            <a:spLocks noGrp="1"/>
          </p:cNvSpPr>
          <p:nvPr>
            <p:ph type="title"/>
          </p:nvPr>
        </p:nvSpPr>
        <p:spPr/>
        <p:txBody>
          <a:bodyPr/>
          <a:lstStyle/>
          <a:p>
            <a:r>
              <a:rPr lang="en-US" dirty="0"/>
              <a:t>Storing Data in Arrays (2 of 6)</a:t>
            </a:r>
          </a:p>
        </p:txBody>
      </p:sp>
      <p:sp>
        <p:nvSpPr>
          <p:cNvPr id="3" name="Text Placeholder 2">
            <a:extLst>
              <a:ext uri="{FF2B5EF4-FFF2-40B4-BE49-F238E27FC236}">
                <a16:creationId xmlns:a16="http://schemas.microsoft.com/office/drawing/2014/main" id="{78695F3F-9B8A-0C4A-83EC-2ED42CD969B6}"/>
              </a:ext>
            </a:extLst>
          </p:cNvPr>
          <p:cNvSpPr>
            <a:spLocks noGrp="1"/>
          </p:cNvSpPr>
          <p:nvPr>
            <p:ph type="body" sz="quarter" idx="17"/>
          </p:nvPr>
        </p:nvSpPr>
        <p:spPr/>
        <p:txBody>
          <a:bodyPr/>
          <a:lstStyle/>
          <a:p>
            <a:r>
              <a:rPr lang="en-US" dirty="0"/>
              <a:t>Elements and indexes</a:t>
            </a:r>
          </a:p>
          <a:p>
            <a:pPr lvl="1"/>
            <a:r>
              <a:rPr lang="en-US" b="1" dirty="0">
                <a:solidFill>
                  <a:srgbClr val="004A78"/>
                </a:solidFill>
              </a:rPr>
              <a:t>Element</a:t>
            </a:r>
            <a:r>
              <a:rPr lang="en-US" dirty="0"/>
              <a:t>: a value stored in an array</a:t>
            </a:r>
          </a:p>
          <a:p>
            <a:pPr lvl="1"/>
            <a:r>
              <a:rPr lang="en-US" b="1" dirty="0">
                <a:solidFill>
                  <a:srgbClr val="004A78"/>
                </a:solidFill>
              </a:rPr>
              <a:t>Index</a:t>
            </a:r>
            <a:r>
              <a:rPr lang="en-US" dirty="0"/>
              <a:t>: position of an element within an array; indexes begin with 0</a:t>
            </a:r>
          </a:p>
          <a:p>
            <a:pPr lvl="1"/>
            <a:r>
              <a:rPr lang="en-US" dirty="0"/>
              <a:t>Syntax to set a specific array value by its index:</a:t>
            </a:r>
            <a:br>
              <a:rPr lang="en-US" dirty="0"/>
            </a:b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index</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value</a:t>
            </a:r>
            <a:r>
              <a:rPr lang="en-US" dirty="0">
                <a:latin typeface="Courier New" panose="02070309020205020404" pitchFamily="49" charset="0"/>
                <a:cs typeface="Courier New" panose="02070309020205020404" pitchFamily="49" charset="0"/>
              </a:rPr>
              <a:t>;</a:t>
            </a:r>
          </a:p>
          <a:p>
            <a:pPr lvl="1"/>
            <a:r>
              <a:rPr lang="en-US" dirty="0"/>
              <a:t>JavaScript arrays are dynamic</a:t>
            </a:r>
          </a:p>
          <a:p>
            <a:pPr lvl="2"/>
            <a:r>
              <a:rPr lang="en-US" dirty="0"/>
              <a:t>They automatically expand to allow for new elements</a:t>
            </a:r>
          </a:p>
          <a:p>
            <a:pPr lvl="2"/>
            <a:r>
              <a:rPr lang="en-US" dirty="0"/>
              <a:t>Can create </a:t>
            </a:r>
            <a:r>
              <a:rPr lang="en-US" b="1" dirty="0">
                <a:solidFill>
                  <a:srgbClr val="004A78"/>
                </a:solidFill>
              </a:rPr>
              <a:t>sparse arrays </a:t>
            </a:r>
            <a:r>
              <a:rPr lang="en-US" dirty="0"/>
              <a:t>in which some values are left undefined so the length is greater than the number of defined values</a:t>
            </a:r>
          </a:p>
          <a:p>
            <a:pPr lvl="1"/>
            <a:r>
              <a:rPr lang="en-US" dirty="0"/>
              <a:t>Syntax for the property used to query an array's current size:</a:t>
            </a:r>
            <a:br>
              <a:rPr lang="en-US" dirty="0"/>
            </a:br>
            <a:r>
              <a:rPr lang="en-US" i="1" dirty="0">
                <a:latin typeface="Courier New" panose="02070309020205020404" pitchFamily="49" charset="0"/>
                <a:cs typeface="Courier New" panose="02070309020205020404" pitchFamily="49" charset="0"/>
              </a:rPr>
              <a:t>array</a:t>
            </a:r>
            <a:r>
              <a:rPr lang="en-US" dirty="0">
                <a:latin typeface="Courier New" panose="02070309020205020404" pitchFamily="49" charset="0"/>
                <a:cs typeface="Courier New" panose="02070309020205020404" pitchFamily="49" charset="0"/>
              </a:rPr>
              <a:t>.length</a:t>
            </a:r>
          </a:p>
        </p:txBody>
      </p:sp>
    </p:spTree>
    <p:extLst>
      <p:ext uri="{BB962C8B-B14F-4D97-AF65-F5344CB8AC3E}">
        <p14:creationId xmlns:p14="http://schemas.microsoft.com/office/powerpoint/2010/main" val="1660243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572-9E24-464B-918F-0B14B611DCC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A38DCA3-733D-394F-95F4-90C2A94CB3CA}"/>
              </a:ext>
            </a:extLst>
          </p:cNvPr>
          <p:cNvSpPr>
            <a:spLocks noGrp="1"/>
          </p:cNvSpPr>
          <p:nvPr>
            <p:ph type="body" sz="quarter" idx="17"/>
          </p:nvPr>
        </p:nvSpPr>
        <p:spPr/>
        <p:txBody>
          <a:bodyPr>
            <a:normAutofit/>
          </a:bodyPr>
          <a:lstStyle/>
          <a:p>
            <a:r>
              <a:rPr lang="en-US" dirty="0"/>
              <a:t>Now that the lesson has ended, you should have learned to:</a:t>
            </a:r>
          </a:p>
          <a:p>
            <a:pPr lvl="1"/>
            <a:r>
              <a:rPr lang="en-US" dirty="0"/>
              <a:t>Create an array containing a list of data values.</a:t>
            </a:r>
          </a:p>
          <a:p>
            <a:pPr lvl="1"/>
            <a:r>
              <a:rPr lang="en-US" dirty="0"/>
              <a:t>Access a collection of HTML elements by type.</a:t>
            </a:r>
          </a:p>
          <a:p>
            <a:pPr lvl="1"/>
            <a:r>
              <a:rPr lang="en-US" dirty="0"/>
              <a:t>View arrays and HTML collections using the browser console.</a:t>
            </a:r>
          </a:p>
          <a:p>
            <a:pPr lvl="1"/>
            <a:r>
              <a:rPr lang="en-US" dirty="0"/>
              <a:t>Create program loops using </a:t>
            </a:r>
            <a:r>
              <a:rPr lang="en-US" dirty="0">
                <a:latin typeface="Courier New" panose="02070309020205020404" pitchFamily="49" charset="0"/>
                <a:cs typeface="Courier New" panose="02070309020205020404" pitchFamily="49" charset="0"/>
              </a:rPr>
              <a:t>while</a:t>
            </a:r>
            <a:r>
              <a:rPr lang="en-US" dirty="0"/>
              <a:t>, </a:t>
            </a:r>
            <a:r>
              <a:rPr lang="en-US" dirty="0">
                <a:latin typeface="Courier New" panose="02070309020205020404" pitchFamily="49" charset="0"/>
                <a:cs typeface="Courier New" panose="02070309020205020404" pitchFamily="49" charset="0"/>
              </a:rPr>
              <a:t>do while</a:t>
            </a:r>
            <a:r>
              <a:rPr lang="en-US" dirty="0"/>
              <a:t>, and </a:t>
            </a:r>
            <a:r>
              <a:rPr lang="en-US" dirty="0">
                <a:latin typeface="Courier New" panose="02070309020205020404" pitchFamily="49" charset="0"/>
                <a:cs typeface="Courier New" panose="02070309020205020404" pitchFamily="49" charset="0"/>
              </a:rPr>
              <a:t>for</a:t>
            </a:r>
            <a:r>
              <a:rPr lang="en-US" dirty="0"/>
              <a:t> loops.</a:t>
            </a:r>
          </a:p>
          <a:p>
            <a:pPr lvl="1"/>
            <a:r>
              <a:rPr lang="en-US" dirty="0"/>
              <a:t>Explore array methods to replace program loops.</a:t>
            </a:r>
          </a:p>
          <a:p>
            <a:pPr lvl="1"/>
            <a:r>
              <a:rPr lang="en-US" dirty="0"/>
              <a:t>Make decisions with </a:t>
            </a:r>
            <a:r>
              <a:rPr lang="en-US" dirty="0">
                <a:latin typeface="Courier New" panose="02070309020205020404" pitchFamily="49" charset="0"/>
                <a:cs typeface="Courier New" panose="02070309020205020404" pitchFamily="49" charset="0"/>
              </a:rPr>
              <a:t>if</a:t>
            </a:r>
            <a:r>
              <a:rPr lang="en-US" dirty="0"/>
              <a:t> statements and </a:t>
            </a:r>
            <a:r>
              <a:rPr lang="en-US" dirty="0">
                <a:latin typeface="Courier New" panose="02070309020205020404" pitchFamily="49" charset="0"/>
                <a:cs typeface="Courier New" panose="02070309020205020404" pitchFamily="49" charset="0"/>
              </a:rPr>
              <a:t>switch</a:t>
            </a:r>
            <a:r>
              <a:rPr lang="en-US" dirty="0"/>
              <a:t> statements.</a:t>
            </a:r>
          </a:p>
          <a:p>
            <a:pPr lvl="1"/>
            <a:r>
              <a:rPr lang="en-US" dirty="0"/>
              <a:t>Manage program loops and conditional statements with the </a:t>
            </a:r>
            <a:r>
              <a:rPr lang="en-US" dirty="0">
                <a:latin typeface="Courier New" panose="02070309020205020404" pitchFamily="49" charset="0"/>
                <a:cs typeface="Courier New" panose="02070309020205020404" pitchFamily="49" charset="0"/>
              </a:rPr>
              <a:t>break</a:t>
            </a:r>
            <a:r>
              <a:rPr lang="en-US" dirty="0"/>
              <a:t>, </a:t>
            </a:r>
            <a:r>
              <a:rPr lang="en-US" dirty="0">
                <a:latin typeface="Courier New" panose="02070309020205020404" pitchFamily="49" charset="0"/>
                <a:cs typeface="Courier New" panose="02070309020205020404" pitchFamily="49" charset="0"/>
              </a:rPr>
              <a:t>continue</a:t>
            </a:r>
            <a:r>
              <a:rPr lang="en-US" dirty="0"/>
              <a:t>, and </a:t>
            </a:r>
            <a:r>
              <a:rPr lang="en-US" dirty="0">
                <a:latin typeface="Courier New" panose="02070309020205020404" pitchFamily="49" charset="0"/>
                <a:cs typeface="Courier New" panose="02070309020205020404" pitchFamily="49" charset="0"/>
              </a:rPr>
              <a:t>label</a:t>
            </a:r>
            <a:r>
              <a:rPr lang="en-US" dirty="0"/>
              <a:t> commands.</a:t>
            </a:r>
          </a:p>
        </p:txBody>
      </p:sp>
    </p:spTree>
    <p:extLst>
      <p:ext uri="{BB962C8B-B14F-4D97-AF65-F5344CB8AC3E}">
        <p14:creationId xmlns:p14="http://schemas.microsoft.com/office/powerpoint/2010/main" val="125479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24DB-2E52-7142-8F39-02633C52DB1D}"/>
              </a:ext>
            </a:extLst>
          </p:cNvPr>
          <p:cNvSpPr>
            <a:spLocks noGrp="1"/>
          </p:cNvSpPr>
          <p:nvPr>
            <p:ph type="title"/>
          </p:nvPr>
        </p:nvSpPr>
        <p:spPr/>
        <p:txBody>
          <a:bodyPr/>
          <a:lstStyle/>
          <a:p>
            <a:r>
              <a:rPr lang="en-US" dirty="0"/>
              <a:t>Storing Data in Arrays (3 of 6)</a:t>
            </a:r>
          </a:p>
        </p:txBody>
      </p:sp>
      <p:pic>
        <p:nvPicPr>
          <p:cNvPr id="7" name="Picture Placeholder 6" descr="A webpage that displays a game calendar for the Tipton Turbines. The webpage features a logo of the Tipton Turbines on the top left next to which are tabs for Tickets, Calendar, Players, News, and Community. The webpage currently displays the Calendar page for August 2004 with details of games.">
            <a:extLst>
              <a:ext uri="{FF2B5EF4-FFF2-40B4-BE49-F238E27FC236}">
                <a16:creationId xmlns:a16="http://schemas.microsoft.com/office/drawing/2014/main" id="{F99586CE-49D2-2B4B-AE80-AC42CF800D7F}"/>
              </a:ext>
            </a:extLst>
          </p:cNvPr>
          <p:cNvPicPr>
            <a:picLocks noGrp="1" noChangeAspect="1"/>
          </p:cNvPicPr>
          <p:nvPr>
            <p:ph type="pic" sz="quarter" idx="10"/>
          </p:nvPr>
        </p:nvPicPr>
        <p:blipFill>
          <a:blip r:embed="rId2"/>
          <a:stretch>
            <a:fillRect/>
          </a:stretch>
        </p:blipFill>
        <p:spPr>
          <a:xfrm>
            <a:off x="733118" y="1373844"/>
            <a:ext cx="6108700" cy="4508500"/>
          </a:xfrm>
        </p:spPr>
      </p:pic>
      <p:sp>
        <p:nvSpPr>
          <p:cNvPr id="5" name="Text Placeholder 4">
            <a:extLst>
              <a:ext uri="{FF2B5EF4-FFF2-40B4-BE49-F238E27FC236}">
                <a16:creationId xmlns:a16="http://schemas.microsoft.com/office/drawing/2014/main" id="{8C7E98C0-2F7F-A648-A926-8B81A2A4B248}"/>
              </a:ext>
            </a:extLst>
          </p:cNvPr>
          <p:cNvSpPr>
            <a:spLocks noGrp="1"/>
          </p:cNvSpPr>
          <p:nvPr>
            <p:ph type="body" sz="quarter" idx="11"/>
          </p:nvPr>
        </p:nvSpPr>
        <p:spPr/>
        <p:txBody>
          <a:bodyPr/>
          <a:lstStyle/>
          <a:p>
            <a:r>
              <a:rPr lang="en-US" dirty="0"/>
              <a:t>Figure 3-1 Tipton Turbines game calendar</a:t>
            </a:r>
          </a:p>
        </p:txBody>
      </p:sp>
    </p:spTree>
    <p:extLst>
      <p:ext uri="{BB962C8B-B14F-4D97-AF65-F5344CB8AC3E}">
        <p14:creationId xmlns:p14="http://schemas.microsoft.com/office/powerpoint/2010/main" val="99703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24DB-2E52-7142-8F39-02633C52DB1D}"/>
              </a:ext>
            </a:extLst>
          </p:cNvPr>
          <p:cNvSpPr>
            <a:spLocks noGrp="1"/>
          </p:cNvSpPr>
          <p:nvPr>
            <p:ph type="title"/>
          </p:nvPr>
        </p:nvSpPr>
        <p:spPr/>
        <p:txBody>
          <a:bodyPr/>
          <a:lstStyle/>
          <a:p>
            <a:r>
              <a:rPr lang="en-US" dirty="0"/>
              <a:t>Storing Data in Arrays (4 of 6)</a:t>
            </a:r>
          </a:p>
        </p:txBody>
      </p:sp>
      <p:pic>
        <p:nvPicPr>
          <p:cNvPr id="7" name="Picture Placeholder 6" descr="A figure listing a code block that shows how the week Days array is created. Program code. In the code, the words in the variable names are merged, and the code contains the following keywords: let. Line 1: asterisk, forward slash. Line 2: Blank. Line 3: Forward slash, forward slash, Days of the week. Line 4: let week Days, equals, left bracket, left double quotation mark, Sunday, right double quotation mark, comma, left double quotation mark, Monday, right double quotation mark, comma, left double quotation mark, Tuesday, right double quotation mark, comma, left double quotation mark, Wednesday, right double quotation mark, comma. Line 5: left double quotation mark, Thursday, right double quotation mark, comma, left double quotation mark, Friday, right double quotation mark, comma, left double quotation mark, Saturday, right double quotation mark, right bracket, semicolon. In line 4 of the above code, week Days is the name of the array. The values within double quotation marks in lines 4 and 5 are the array values.">
            <a:extLst>
              <a:ext uri="{FF2B5EF4-FFF2-40B4-BE49-F238E27FC236}">
                <a16:creationId xmlns:a16="http://schemas.microsoft.com/office/drawing/2014/main" id="{46A6E83C-9240-9748-BF9F-AB39CF126FB4}"/>
              </a:ext>
            </a:extLst>
          </p:cNvPr>
          <p:cNvPicPr>
            <a:picLocks noGrp="1" noChangeAspect="1"/>
          </p:cNvPicPr>
          <p:nvPr>
            <p:ph type="pic" sz="quarter" idx="10"/>
          </p:nvPr>
        </p:nvPicPr>
        <p:blipFill>
          <a:blip r:embed="rId2"/>
          <a:stretch>
            <a:fillRect/>
          </a:stretch>
        </p:blipFill>
        <p:spPr>
          <a:xfrm>
            <a:off x="731520" y="1619557"/>
            <a:ext cx="8442674" cy="3034086"/>
          </a:xfrm>
        </p:spPr>
      </p:pic>
      <p:sp>
        <p:nvSpPr>
          <p:cNvPr id="5" name="Text Placeholder 4">
            <a:extLst>
              <a:ext uri="{FF2B5EF4-FFF2-40B4-BE49-F238E27FC236}">
                <a16:creationId xmlns:a16="http://schemas.microsoft.com/office/drawing/2014/main" id="{8C7E98C0-2F7F-A648-A926-8B81A2A4B248}"/>
              </a:ext>
            </a:extLst>
          </p:cNvPr>
          <p:cNvSpPr>
            <a:spLocks noGrp="1"/>
          </p:cNvSpPr>
          <p:nvPr>
            <p:ph type="body" sz="quarter" idx="11"/>
          </p:nvPr>
        </p:nvSpPr>
        <p:spPr>
          <a:xfrm>
            <a:off x="2206868" y="5023698"/>
            <a:ext cx="4976447" cy="855122"/>
          </a:xfrm>
        </p:spPr>
        <p:txBody>
          <a:bodyPr/>
          <a:lstStyle/>
          <a:p>
            <a:r>
              <a:rPr lang="en-US" dirty="0"/>
              <a:t>Figure 3-2 Creating the </a:t>
            </a:r>
            <a:r>
              <a:rPr lang="en-US" dirty="0">
                <a:latin typeface="Courier New" panose="02070309020205020404" pitchFamily="49" charset="0"/>
                <a:cs typeface="Courier New" panose="02070309020205020404" pitchFamily="49" charset="0"/>
              </a:rPr>
              <a:t>weekDays</a:t>
            </a:r>
            <a:r>
              <a:rPr lang="en-US" dirty="0"/>
              <a:t> array</a:t>
            </a:r>
          </a:p>
        </p:txBody>
      </p:sp>
    </p:spTree>
    <p:extLst>
      <p:ext uri="{BB962C8B-B14F-4D97-AF65-F5344CB8AC3E}">
        <p14:creationId xmlns:p14="http://schemas.microsoft.com/office/powerpoint/2010/main" val="2184383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37D8-6DC5-914F-9B8F-0A39D379F02D}"/>
              </a:ext>
            </a:extLst>
          </p:cNvPr>
          <p:cNvSpPr>
            <a:spLocks noGrp="1"/>
          </p:cNvSpPr>
          <p:nvPr>
            <p:ph type="title"/>
          </p:nvPr>
        </p:nvSpPr>
        <p:spPr/>
        <p:txBody>
          <a:bodyPr/>
          <a:lstStyle/>
          <a:p>
            <a:r>
              <a:rPr lang="en-US" dirty="0"/>
              <a:t>Storing Data in Arrays (5 of 6)</a:t>
            </a:r>
          </a:p>
        </p:txBody>
      </p:sp>
      <p:pic>
        <p:nvPicPr>
          <p:cNvPr id="7" name="Picture Placeholder 6" descr="A figure listing a code block that contains the arrays describing the results of 23 games. Program code. In the code, the words in the variable names are merged, and the code contains the following keywords: let. Line 1: Forward slash, forward slash, date of games played. Line 2: let, game Dates, equals, left bracket, left double quotation mark, 2024 hyphen 7 hyphen 28, right double quotation mark, comma, 2024 hyphen 8 hyphen 1, right double quotation mark, comma, 2024 hyphen 8 hyphen 2, right double quotation mark, comma, 2024 hyphen 8 hyphen 3, right double quotation mark, comma. Line 3, indented a few times: 2024 hyphen 8 hyphen 4, right double quotation mark, comma, 2024 hyphen 8 hyphen 6, right double quotation mark, comma, 2024 hyphen 8 hyphen 8, right double quotation mark, comma, 2024 hyphen 8 hyphen 9, right double quotation mark, comma, 2024 hyphen 8 hyphen 10, right double quotation mark, comma. Line 4, indented a few times: 2024 hyphen 8 hyphen 11, right double quotation mark, comma, 2024 hyphen 8 hyphen 12, right double quotation mark, comma, 2024 hyphen 8 hyphen 14, right double quotation mark, comma, 2024 hyphen 8 hyphen 16, right double quotation mark, comma, 2024 hyphen 8 hyphen 17, right double quotation mark, comma. Line 5, indented a few times: 2024 hyphen 8 hyphen 18, right double quotation mark, comma, 2024 hyphen 8 hyphen 20, right double quotation mark, comma, 2024 hyphen 8 hyphen 22, right double quotation mark, comma, 2024 hyphen 8 hyphen 23, right double quotation mark, comma, 2024 hyphen 8 hyphen 24, right double quotation mark, comma. Line 6, indented a few times: 2024 hyphen 8 hyphen 25, right double quotation mark, comma, 2024 hyphen 8 hyphen 28, right double quotation mark, comma, 2024 hyphen 8 hyphen 30, right double quotation mark, comma, 2024 hyphen 8 hyphen 31, right double quotation mark, right bracket, semicolon. Line 7: Blank. Line 8: Forward slash, forward slash, game opponents. Line 9: let, game Opponents, equals, left bracket, left double quotation mark, Bettendorf, right double quotation mark, comma, left double quotation mark, Marion, right double quotation mark, comma, left double quotation mark, Clinton, right double quotation mark, comma, left double quotation mark, Clinton, right double quotation mark, comma. Line 10, indented a few times: left double quotation mark, Clinton, right double quotation mark, comma, left double quotation mark, Urbandale, right double quotation mark, comma, left double quotation mark, Cedar Falls, right double quotation mark, comma, left double quotation mark, Cedar Falls, right double quotation mark, comma, left double quotation mark, Cedar Falls, right double quotation mark, comma. Line 11, indented a few times: left double quotation mark, Bettendorf, right double quotation mark, comma, left double quotation mark, Bettendorf, right double quotation mark, comma, left double quotation mark, Ames, right double quotation mark, comma, left double quotation mark, Ames, right double quotation mark, comma, left double quotation mark, Ames, right double quotation mark, comma. Line 12, indented a few times: left double quotation mark, Waukee, right double quotation mark, comma, left double quotation mark, Waukee, right double quotation mark, comma, left double quotation mark, Mason City, right double quotation mark, comma, left double quotation mark, Mason City, right double quotation mark, comma, left double quotation mark, Mason City, right double quotation mark, comma. Line 13, indented a few times: left double quotation mark, Clinton, right double quotation mark, comma, left double quotation mark, Marion, right double quotation mark, comma, left double quotation mark, Cedar Falls, right double quotation mark, comma, left double quotation mark, Cedar Falls, right double quotation mark, right bracket, semicolon. Line 14: Blank. Line 15: Forward slash, forward slash, game locations, colon, h (home) or a (away). Line 16: let, game Locations, equals, left bracket, left double quotation mark, h, right double quotation mark, comma, left double quotation mark, a, right double quotation mark, comma, left double quotation mark, h, right double quotation mark, comma, left double quotation mark, h, right double quotation mark, comma, left double quotation mark, h, right double quotation mark, comma, left double quotation mark, h, right double quotation mark, comma, left double quotation mark, a, right double quotation mark, comma, left double quotation mark, a, right double quotation mark, comma, left double quotation mark, a, right double quotation mark, comma, left double quotation mark, a, right double quotation mark, comma, left double quotation mark, a, right double quotation mark, comma, left double quotation mark, h, right double quotation mark, comma, left double quotation mark, h, right double quotation mark, comma, left double quotation mark, h, right double quotation mark, comma. Line 17, indented a few times: left double quotation mark, a, right double quotation mark, comma, left double quotation mark, a, right double quotation mark, comma, left double quotation mark, a, right double quotation mark, comma, left double quotation mark, a, right double quotation mark, comma, left double quotation mark, a, right double quotation mark, comma, left double quotation mark, a, right double quotation mark, comma, left double quotation mark, h, right double quotation mark, comma, left double quotation mark, h, right double quotation mark, comma, left double quotation mark, h, right double quotation mark, right bracket, semicolon. Line 18: Blank. Line 19: Forward slash, forward slash, runs scored in each game. Line 20, let, runs Scored, equals, left bracket, 2, comma, 4, comma, 2, comma, 1, comma, 0, comma, 2, comma, 2, comma, 1, comma, 8, comma, 3, comma, 4, comma, 7, comma, 4, comma, 1, comma, 2, comma, 0, comma, 8, comma, 6, comma, 3, comma, 0, comma, 5, comma, 7, comma, 3, right bracket, semicolon. Line 21: Blank. Line 22: Forward slash, forward slash, runs allowed in each game. line 23: let, game Innings, equals, left bracket, 1, comma, 2, comma, 0, comma, 5, comma, 3, comma, 3, comma, 1, comma, 5, comma, 3, comma, 1, comma, 3, comma, 6, comma, 7, comma, 4, comma, 6, comma, 3, comma, 2, comma, 4, comma, 1, comma, 0, comma, 3, comma, 2, comma, 4, right bracket, semicolon. Line 24: Blank. Line 25: Forward slash, forward slash, innings played in each game. Line 26: let, game Innings, equals, left bracket, 9, comma, 9, comma, 9, comma, 6, comma, 9, comma, 9, comma, 12, comma, 7, comma, 9, comma, 9, comma, 9, comma, 11, comma, 9, comma, 4.5, comma, 9, comma, 9, comma, 9, comma, 9, comma, 9, comma, 0, comma, 2, comma, 9, comma, 10, right bracket, semicolon. Line 27: Blank. Line 28: Forward slash, forward slash, game outcome: W win, L Lose, S Suspended prior to completed, P Postponed to later date. Line 29: let game Results, equals, left bracket, left double quotation mark, W, right double quotation mark, comma, left double quotation mark, W, right double quotation mark, comma, left double quotation mark, W, right double quotation mark, comma, left double quotation mark, L, right double quotation mark, comma, left double quotation mark, L, right double quotation mark, comma, left double quotation mark, L, right double quotation mark, comma, left double quotation mark, W, right double quotation mark, comma, left double quotation mark, L, right double quotation mark, comma, left double quotation mark, W, right double quotation mark, comma, left double quotation mark, W, right double quotation mark, comma, left double quotation mark, W, right double quotation mark, comma, left double quotation mark, W, right double quotation mark, comma, left double quotation mark, L, right double quotation mark, comma, left double quotation mark, S, right double quotation mark, comma. Line 30, indented a few times: left double quotation mark, L, right double quotation mark, comma, left double quotation mark, L, right double quotation mark, comma, left double quotation mark, W, right double quotation mark, comma, left double quotation mark, W, right double quotation mark, comma, left double quotation mark, W, right double quotation mark, comma, left double quotation mark, P, right double quotation mark, comma, left double quotation mark, S, right double quotation mark, comma, left double quotation mark, W, right double quotation mark, comma, left double quotation mark, L, right double quotation mark, right bracket, semicolon.">
            <a:extLst>
              <a:ext uri="{FF2B5EF4-FFF2-40B4-BE49-F238E27FC236}">
                <a16:creationId xmlns:a16="http://schemas.microsoft.com/office/drawing/2014/main" id="{883E864B-235F-7E4D-A764-E858DF592DD0}"/>
              </a:ext>
            </a:extLst>
          </p:cNvPr>
          <p:cNvPicPr>
            <a:picLocks noGrp="1" noChangeAspect="1"/>
          </p:cNvPicPr>
          <p:nvPr>
            <p:ph type="pic" sz="quarter" idx="10"/>
          </p:nvPr>
        </p:nvPicPr>
        <p:blipFill>
          <a:blip r:embed="rId2"/>
          <a:stretch>
            <a:fillRect/>
          </a:stretch>
        </p:blipFill>
        <p:spPr>
          <a:xfrm>
            <a:off x="731519" y="1619557"/>
            <a:ext cx="7138851" cy="4550496"/>
          </a:xfrm>
        </p:spPr>
      </p:pic>
      <p:sp>
        <p:nvSpPr>
          <p:cNvPr id="4" name="Text Placeholder 3">
            <a:extLst>
              <a:ext uri="{FF2B5EF4-FFF2-40B4-BE49-F238E27FC236}">
                <a16:creationId xmlns:a16="http://schemas.microsoft.com/office/drawing/2014/main" id="{036F89CE-7F7F-DA49-837D-AA08C2F73B24}"/>
              </a:ext>
            </a:extLst>
          </p:cNvPr>
          <p:cNvSpPr>
            <a:spLocks noGrp="1"/>
          </p:cNvSpPr>
          <p:nvPr>
            <p:ph type="body" sz="quarter" idx="11"/>
          </p:nvPr>
        </p:nvSpPr>
        <p:spPr>
          <a:xfrm>
            <a:off x="8164286" y="4070657"/>
            <a:ext cx="3291092" cy="1808163"/>
          </a:xfrm>
        </p:spPr>
        <p:txBody>
          <a:bodyPr/>
          <a:lstStyle/>
          <a:p>
            <a:r>
              <a:rPr lang="en-US" dirty="0"/>
              <a:t>Figure 3-3 Arrays describing the results of 23 games</a:t>
            </a:r>
          </a:p>
        </p:txBody>
      </p:sp>
    </p:spTree>
    <p:extLst>
      <p:ext uri="{BB962C8B-B14F-4D97-AF65-F5344CB8AC3E}">
        <p14:creationId xmlns:p14="http://schemas.microsoft.com/office/powerpoint/2010/main" val="55875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6CA9-5382-F144-990F-D34FA3479BE5}"/>
              </a:ext>
            </a:extLst>
          </p:cNvPr>
          <p:cNvSpPr>
            <a:spLocks noGrp="1"/>
          </p:cNvSpPr>
          <p:nvPr>
            <p:ph type="title"/>
          </p:nvPr>
        </p:nvSpPr>
        <p:spPr/>
        <p:txBody>
          <a:bodyPr/>
          <a:lstStyle/>
          <a:p>
            <a:r>
              <a:rPr lang="en-US" dirty="0"/>
              <a:t>Storing Data in Arrays (6 of 6)</a:t>
            </a:r>
          </a:p>
        </p:txBody>
      </p:sp>
      <p:sp>
        <p:nvSpPr>
          <p:cNvPr id="3" name="Text Placeholder 2">
            <a:extLst>
              <a:ext uri="{FF2B5EF4-FFF2-40B4-BE49-F238E27FC236}">
                <a16:creationId xmlns:a16="http://schemas.microsoft.com/office/drawing/2014/main" id="{F202AC7C-C130-EB44-AC7A-C0C9E3ECEABF}"/>
              </a:ext>
            </a:extLst>
          </p:cNvPr>
          <p:cNvSpPr>
            <a:spLocks noGrp="1"/>
          </p:cNvSpPr>
          <p:nvPr>
            <p:ph type="body" sz="quarter" idx="17"/>
          </p:nvPr>
        </p:nvSpPr>
        <p:spPr/>
        <p:txBody>
          <a:bodyPr>
            <a:normAutofit lnSpcReduction="10000"/>
          </a:bodyPr>
          <a:lstStyle/>
          <a:p>
            <a:r>
              <a:rPr lang="en-US" dirty="0"/>
              <a:t>Multidimensional arrays</a:t>
            </a:r>
          </a:p>
          <a:p>
            <a:pPr lvl="1"/>
            <a:r>
              <a:rPr lang="en-US" b="1" dirty="0">
                <a:solidFill>
                  <a:srgbClr val="004A78"/>
                </a:solidFill>
              </a:rPr>
              <a:t>Matrix</a:t>
            </a:r>
            <a:r>
              <a:rPr lang="en-US" dirty="0"/>
              <a:t>: a data storage format in which values are arranged in a rectangular grid</a:t>
            </a:r>
          </a:p>
          <a:p>
            <a:pPr lvl="1"/>
            <a:r>
              <a:rPr lang="en-US" dirty="0"/>
              <a:t>JavaScript does not support matrices</a:t>
            </a:r>
          </a:p>
          <a:p>
            <a:pPr lvl="1"/>
            <a:r>
              <a:rPr lang="en-US" b="1" dirty="0">
                <a:solidFill>
                  <a:srgbClr val="004A78"/>
                </a:solidFill>
              </a:rPr>
              <a:t>Multidimensional array</a:t>
            </a:r>
            <a:r>
              <a:rPr lang="en-US" dirty="0"/>
              <a:t>: a structure that nests one array within another to mimic the behavior of a matrix</a:t>
            </a:r>
          </a:p>
          <a:p>
            <a:pPr lvl="1"/>
            <a:r>
              <a:rPr lang="en-US" dirty="0"/>
              <a:t>Sample multidimensional array:</a:t>
            </a:r>
            <a:br>
              <a:rPr lang="en-US" dirty="0"/>
            </a:br>
            <a:r>
              <a:rPr lang="en-US" dirty="0">
                <a:latin typeface="Courier New" panose="02070309020205020404" pitchFamily="49" charset="0"/>
                <a:cs typeface="Courier New" panose="02070309020205020404" pitchFamily="49" charset="0"/>
              </a:rPr>
              <a:t>var mArray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[4, 2, 1, 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 3, 18, 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[3, 7, 3, 4]</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pPr lvl="1"/>
            <a:r>
              <a:rPr lang="en-US" dirty="0"/>
              <a:t>The expression </a:t>
            </a:r>
            <a:r>
              <a:rPr lang="en-US" dirty="0">
                <a:latin typeface="Courier New" panose="02070309020205020404" pitchFamily="49" charset="0"/>
                <a:cs typeface="Courier New" panose="02070309020205020404" pitchFamily="49" charset="0"/>
              </a:rPr>
              <a:t>array[</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a:t>
            </a:r>
            <a:r>
              <a:rPr lang="en-US" dirty="0"/>
              <a:t> is used to reference values (</a:t>
            </a:r>
            <a:r>
              <a:rPr lang="en-US" i="1" dirty="0">
                <a:latin typeface="Courier New" panose="02070309020205020404" pitchFamily="49" charset="0"/>
                <a:cs typeface="Courier New" panose="02070309020205020404" pitchFamily="49" charset="0"/>
              </a:rPr>
              <a:t>x</a:t>
            </a:r>
            <a:r>
              <a:rPr lang="en-US" dirty="0"/>
              <a:t> is the index of the outer array, or row; </a:t>
            </a:r>
            <a:r>
              <a:rPr lang="en-US" i="1" dirty="0">
                <a:latin typeface="Courier New" panose="02070309020205020404" pitchFamily="49" charset="0"/>
                <a:cs typeface="Courier New" panose="02070309020205020404" pitchFamily="49" charset="0"/>
              </a:rPr>
              <a:t>y</a:t>
            </a:r>
            <a:r>
              <a:rPr lang="en-US" dirty="0"/>
              <a:t> is the index of the inner array, or column)</a:t>
            </a:r>
          </a:p>
          <a:p>
            <a:pPr lvl="1"/>
            <a:r>
              <a:rPr lang="en-US" dirty="0">
                <a:latin typeface="Courier New" panose="02070309020205020404" pitchFamily="49" charset="0"/>
                <a:cs typeface="Courier New" panose="02070309020205020404" pitchFamily="49" charset="0"/>
              </a:rPr>
              <a:t>length</a:t>
            </a:r>
            <a:r>
              <a:rPr lang="en-US" dirty="0"/>
              <a:t> property returns the number of rows; applied to first row to return number of columns</a:t>
            </a:r>
          </a:p>
        </p:txBody>
      </p:sp>
    </p:spTree>
    <p:extLst>
      <p:ext uri="{BB962C8B-B14F-4D97-AF65-F5344CB8AC3E}">
        <p14:creationId xmlns:p14="http://schemas.microsoft.com/office/powerpoint/2010/main" val="71407957"/>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Template>
  <TotalTime>0</TotalTime>
  <Words>4694</Words>
  <Application>Microsoft Office PowerPoint</Application>
  <PresentationFormat>Widescreen</PresentationFormat>
  <Paragraphs>310</Paragraphs>
  <Slides>50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vt:lpstr>
      <vt:lpstr>Calibri</vt:lpstr>
      <vt:lpstr>Courier New</vt:lpstr>
      <vt:lpstr>Helvetica</vt:lpstr>
      <vt:lpstr>Open Sans</vt:lpstr>
      <vt:lpstr>Summer Font</vt:lpstr>
      <vt:lpstr>Office Theme</vt:lpstr>
      <vt:lpstr>JavaScript for Web Warriors, 7e  Chapter 3: Building Arrays and Controlling Flow</vt:lpstr>
      <vt:lpstr>Chapter Objectives (1 of 2)</vt:lpstr>
      <vt:lpstr>Chapter Objectives (2 of 2)</vt:lpstr>
      <vt:lpstr>Storing Data in Arrays (1 of 6)</vt:lpstr>
      <vt:lpstr>Storing Data in Arrays (2 of 6)</vt:lpstr>
      <vt:lpstr>Storing Data in Arrays (3 of 6)</vt:lpstr>
      <vt:lpstr>Storing Data in Arrays (4 of 6)</vt:lpstr>
      <vt:lpstr>Storing Data in Arrays (5 of 6)</vt:lpstr>
      <vt:lpstr>Storing Data in Arrays (6 of 6)</vt:lpstr>
      <vt:lpstr>Exploring HTML Collections (1 of 2)</vt:lpstr>
      <vt:lpstr>Exploring HTML Collections (2 of 2)</vt:lpstr>
      <vt:lpstr>Viewing Arrays and HTML Collections with the Console</vt:lpstr>
      <vt:lpstr>Working with Program Loops (1 of 11)</vt:lpstr>
      <vt:lpstr>Working with Program Loops (2 of 11)</vt:lpstr>
      <vt:lpstr>Working with Program Loops (3 of 11)</vt:lpstr>
      <vt:lpstr>Working with Program Loops (4 of 11)</vt:lpstr>
      <vt:lpstr>Working with Program Loops (5 of 11)</vt:lpstr>
      <vt:lpstr>Working with Program Loops (6 of 11)</vt:lpstr>
      <vt:lpstr>Working with Program Loops (7 of 11)</vt:lpstr>
      <vt:lpstr>Working with Program Loops (8 of 11)</vt:lpstr>
      <vt:lpstr>Working with Program Loops (9 of 11)</vt:lpstr>
      <vt:lpstr>Working with Program Loops (10 of 11)</vt:lpstr>
      <vt:lpstr>Working with Program Loops (11 of 11)</vt:lpstr>
      <vt:lpstr>Exploring Array Methods for Generating Loops  (1 of 4)</vt:lpstr>
      <vt:lpstr>Exploring Array Methods for Generating Loops  (2 of 4)</vt:lpstr>
      <vt:lpstr>Exploring Array Methods for Generating Loops  (3 of 4)</vt:lpstr>
      <vt:lpstr>Exploring Array Methods for Generating Loops  (4 of 4)</vt:lpstr>
      <vt:lpstr>Adding Decision Making to Your Code (1 of 13)</vt:lpstr>
      <vt:lpstr>Adding Decision Making to Your Code (2 of 13)</vt:lpstr>
      <vt:lpstr>Adding Decision Making to Your Code (3 of 13)</vt:lpstr>
      <vt:lpstr>Adding Decision Making to Your Code (4 of 13)</vt:lpstr>
      <vt:lpstr>Adding Decision Making to Your Code (5 of 13)</vt:lpstr>
      <vt:lpstr>Adding Decision Making to Your Code (6 of 13)</vt:lpstr>
      <vt:lpstr>Adding Decision Making to Your Code (7 of 13)</vt:lpstr>
      <vt:lpstr>Adding Decision Making to Your Code (8 of 13)</vt:lpstr>
      <vt:lpstr>Activity 3.1: Knowledge Check</vt:lpstr>
      <vt:lpstr>Activity 3.1: Knowledge Check Answers (1 of 3)</vt:lpstr>
      <vt:lpstr>Activity 3.1: Knowledge Check Answers (2 of 3)</vt:lpstr>
      <vt:lpstr>Activity 3.1: Knowledge Check Answers (3 of 3)</vt:lpstr>
      <vt:lpstr>Adding Decision Making to Your Code (9 of 13)</vt:lpstr>
      <vt:lpstr>Adding Decision Making to Your Code (10 of 13)</vt:lpstr>
      <vt:lpstr>Adding Decision Making to Your Code (11 of 13)</vt:lpstr>
      <vt:lpstr>Adding Decision Making to Your Code (12 of 13)</vt:lpstr>
      <vt:lpstr>Adding Decision Making to Your Code (13 of 13)</vt:lpstr>
      <vt:lpstr>Managing Program Loops and  Conditional Statements (1 of 2)</vt:lpstr>
      <vt:lpstr>Managing Program Loops and  Conditional Statements (2 of 2)</vt:lpstr>
      <vt:lpstr>Activity 3.2: Think, Pair, and Share</vt:lpstr>
      <vt:lpstr>Activity 3.3: Discussion Questions</vt:lpstr>
      <vt:lpstr>Self-Assessment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2021-06-16T16:00:49Z</dcterms:created>
  <dcterms:modified xsi:type="dcterms:W3CDTF">2021-07-30T17:46:57Z</dcterms:modified>
</cp:coreProperties>
</file>